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68" r:id="rId1"/>
    <p:sldMasterId id="2147483669" r:id="rId2"/>
  </p:sldMasterIdLst>
  <p:notesMasterIdLst>
    <p:notesMasterId r:id="rId26"/>
  </p:notesMasterIdLst>
  <p:sldIdLst>
    <p:sldId id="437" r:id="rId3"/>
    <p:sldId id="501" r:id="rId4"/>
    <p:sldId id="301" r:id="rId5"/>
    <p:sldId id="288" r:id="rId6"/>
    <p:sldId id="269" r:id="rId7"/>
    <p:sldId id="289" r:id="rId8"/>
    <p:sldId id="275" r:id="rId9"/>
    <p:sldId id="493" r:id="rId10"/>
    <p:sldId id="315" r:id="rId11"/>
    <p:sldId id="281" r:id="rId12"/>
    <p:sldId id="260" r:id="rId13"/>
    <p:sldId id="267" r:id="rId14"/>
    <p:sldId id="413" r:id="rId15"/>
    <p:sldId id="2808" r:id="rId16"/>
    <p:sldId id="2809" r:id="rId17"/>
    <p:sldId id="2810" r:id="rId18"/>
    <p:sldId id="2811" r:id="rId19"/>
    <p:sldId id="2812" r:id="rId20"/>
    <p:sldId id="2813" r:id="rId21"/>
    <p:sldId id="2814" r:id="rId22"/>
    <p:sldId id="2815" r:id="rId23"/>
    <p:sldId id="500" r:id="rId24"/>
    <p:sldId id="280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35B6BA"/>
    <a:srgbClr val="00B0F0"/>
    <a:srgbClr val="3AC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3190EA-C01B-475F-BB80-7F5BAD7A9DCF}">
  <a:tblStyle styleId="{503190EA-C01B-475F-BB80-7F5BAD7A9D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87941" autoAdjust="0"/>
  </p:normalViewPr>
  <p:slideViewPr>
    <p:cSldViewPr snapToGrid="0" snapToObjects="1">
      <p:cViewPr varScale="1">
        <p:scale>
          <a:sx n="143" d="100"/>
          <a:sy n="143" d="100"/>
        </p:scale>
        <p:origin x="9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BA44C-803A-4CAE-98A8-C553C1F90D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72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0529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75583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Mayor infraestructura para educación, inversión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La construcción es un sector impulsor de toda economía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Tipo de empleo mano de obra no calificada y calificada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Enfocar a lugares de alto crecimiento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1699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TITLE_1_1">
    <p:bg>
      <p:bgPr>
        <a:solidFill>
          <a:srgbClr val="FFFFF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150" y="1790100"/>
            <a:ext cx="9144000" cy="15633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eorgia"/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429763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00B2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>
              <a:buNone/>
              <a:defRPr>
                <a:solidFill>
                  <a:srgbClr val="00B2FF"/>
                </a:solidFill>
              </a:defRPr>
            </a:lvl2pPr>
            <a:lvl3pPr lvl="2" algn="ctr">
              <a:buNone/>
              <a:defRPr>
                <a:solidFill>
                  <a:srgbClr val="00B2FF"/>
                </a:solidFill>
              </a:defRPr>
            </a:lvl3pPr>
            <a:lvl4pPr lvl="3" algn="ctr">
              <a:buNone/>
              <a:defRPr>
                <a:solidFill>
                  <a:srgbClr val="00B2FF"/>
                </a:solidFill>
              </a:defRPr>
            </a:lvl4pPr>
            <a:lvl5pPr lvl="4" algn="ctr">
              <a:buNone/>
              <a:defRPr>
                <a:solidFill>
                  <a:srgbClr val="00B2FF"/>
                </a:solidFill>
              </a:defRPr>
            </a:lvl5pPr>
            <a:lvl6pPr lvl="5" algn="ctr">
              <a:buNone/>
              <a:defRPr>
                <a:solidFill>
                  <a:srgbClr val="00B2FF"/>
                </a:solidFill>
              </a:defRPr>
            </a:lvl6pPr>
            <a:lvl7pPr lvl="6" algn="ctr">
              <a:buNone/>
              <a:defRPr>
                <a:solidFill>
                  <a:srgbClr val="00B2FF"/>
                </a:solidFill>
              </a:defRPr>
            </a:lvl7pPr>
            <a:lvl8pPr lvl="7" algn="ctr">
              <a:buNone/>
              <a:defRPr>
                <a:solidFill>
                  <a:srgbClr val="00B2FF"/>
                </a:solidFill>
              </a:defRPr>
            </a:lvl8pPr>
            <a:lvl9pPr lvl="8" algn="ctr">
              <a:buNone/>
              <a:defRPr>
                <a:solidFill>
                  <a:srgbClr val="00B2FF"/>
                </a:solidFill>
              </a:defRPr>
            </a:lvl9pPr>
          </a:lstStyle>
          <a:p>
            <a:fld id="{00000000-1234-1234-1234-123412341234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14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150" y="1790100"/>
            <a:ext cx="9144000" cy="15633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1964225" y="2161800"/>
            <a:ext cx="52155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eorgia"/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●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○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■"/>
              <a:defRPr sz="16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Georgia"/>
              </a:defRPr>
            </a:lvl1pPr>
            <a:lvl2pPr lvl="1">
              <a:buNone/>
              <a:defRPr>
                <a:latin typeface="Georgia"/>
                <a:ea typeface="Georgia"/>
                <a:cs typeface="Georgia"/>
                <a:sym typeface="Georgia"/>
              </a:defRPr>
            </a:lvl2pPr>
            <a:lvl3pPr lvl="2">
              <a:buNone/>
              <a:defRPr>
                <a:latin typeface="Georgia"/>
                <a:ea typeface="Georgia"/>
                <a:cs typeface="Georgia"/>
                <a:sym typeface="Georgia"/>
              </a:defRPr>
            </a:lvl3pPr>
            <a:lvl4pPr lvl="3">
              <a:buNone/>
              <a:defRPr>
                <a:latin typeface="Georgia"/>
                <a:ea typeface="Georgia"/>
                <a:cs typeface="Georgia"/>
                <a:sym typeface="Georgia"/>
              </a:defRPr>
            </a:lvl4pPr>
            <a:lvl5pPr lvl="4">
              <a:buNone/>
              <a:defRPr>
                <a:latin typeface="Georgia"/>
                <a:ea typeface="Georgia"/>
                <a:cs typeface="Georgia"/>
                <a:sym typeface="Georgia"/>
              </a:defRPr>
            </a:lvl5pPr>
            <a:lvl6pPr lvl="5">
              <a:buNone/>
              <a:defRPr>
                <a:latin typeface="Georgia"/>
                <a:ea typeface="Georgia"/>
                <a:cs typeface="Georgia"/>
                <a:sym typeface="Georgia"/>
              </a:defRPr>
            </a:lvl6pPr>
            <a:lvl7pPr lvl="6">
              <a:buNone/>
              <a:defRPr>
                <a:latin typeface="Georgia"/>
                <a:ea typeface="Georgia"/>
                <a:cs typeface="Georgia"/>
                <a:sym typeface="Georgia"/>
              </a:defRPr>
            </a:lvl7pPr>
            <a:lvl8pPr lvl="7">
              <a:buNone/>
              <a:defRPr>
                <a:latin typeface="Georgia"/>
                <a:ea typeface="Georgia"/>
                <a:cs typeface="Georgia"/>
                <a:sym typeface="Georgia"/>
              </a:defRPr>
            </a:lvl8pPr>
            <a:lvl9pPr lvl="8">
              <a:buNone/>
              <a:defRPr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fld id="{00000000-1234-1234-1234-123412341234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1 column" type="tx">
  <p:cSld name="TITLE_AND_BODY">
    <p:bg>
      <p:bgPr>
        <a:solidFill>
          <a:schemeClr val="accen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6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➜"/>
              <a:defRPr sz="240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●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○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uli"/>
              <a:buChar char="■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2"/>
          </p:nvPr>
        </p:nvSpPr>
        <p:spPr>
          <a:xfrm>
            <a:off x="5840729" y="1509475"/>
            <a:ext cx="2780700" cy="3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➜"/>
              <a:defRPr sz="180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●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○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■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3 columns">
  <p:cSld name="TITLE_AND_TWO_COLUMNS_1">
    <p:bg>
      <p:bgPr>
        <a:solidFill>
          <a:schemeClr val="accen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19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➜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21"/>
          <p:cNvSpPr/>
          <p:nvPr/>
        </p:nvSpPr>
        <p:spPr>
          <a:xfrm>
            <a:off x="1190100" y="4470400"/>
            <a:ext cx="6763800" cy="6732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1190100" y="4470500"/>
            <a:ext cx="67638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None/>
              <a:def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4B413-5EB8-40F5-8084-C9DAD172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8A6C2E-7E2D-4E5C-802C-E981E2F18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E3A7DE-8926-4CF5-810C-F1AA66FFC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E134-22CD-47A6-ACF3-B620DEE279D1}" type="datetimeFigureOut">
              <a:rPr lang="es-CO" smtClean="0"/>
              <a:t>25/08/2021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7A7D74-A8BE-411E-B480-BFF9BE668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31383C-8403-40A5-8269-0578EF955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9DAB9-C851-48D7-A644-7A44FF89350D}" type="slidenum">
              <a:rPr lang="es-CO" smtClean="0"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4703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3271157" cy="51435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75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271158" y="-1"/>
            <a:ext cx="1670957" cy="51489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5543550" y="750019"/>
            <a:ext cx="3171825" cy="1216214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42434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400175" y="747093"/>
            <a:ext cx="3171825" cy="1216214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039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3 columns">
  <p:cSld name="TITLE_AND_TWO_COLUMNS_1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43;p8"/>
          <p:cNvSpPr/>
          <p:nvPr/>
        </p:nvSpPr>
        <p:spPr>
          <a:xfrm>
            <a:off x="2380350" y="0"/>
            <a:ext cx="6763800" cy="5143500"/>
          </a:xfrm>
          <a:prstGeom prst="rect">
            <a:avLst/>
          </a:prstGeom>
          <a:solidFill>
            <a:schemeClr val="bg1">
              <a:alpha val="733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2902775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4915914" y="1538525"/>
            <a:ext cx="1914900" cy="3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➜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3"/>
          </p:nvPr>
        </p:nvSpPr>
        <p:spPr>
          <a:xfrm>
            <a:off x="6929053" y="1538525"/>
            <a:ext cx="1914900" cy="3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902775" y="302375"/>
            <a:ext cx="57186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userDrawn="1">
  <p:cSld name="TITLE_ONLY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EC20-4D1F-4F62-9ED2-01C4E212B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21D931-3B7A-4F53-9440-C49FBC297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8E7FBA-60BA-4D3E-AA5B-89D25C1D0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99DAB9-C851-48D7-A644-7A44FF89350D}" type="slidenum">
              <a:rPr lang="es-CO" smtClean="0"/>
              <a:pPr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69746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400176" y="885825"/>
            <a:ext cx="1054553" cy="1054553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750" b="1" baseline="0"/>
            </a:lvl1pPr>
          </a:lstStyle>
          <a:p>
            <a:r>
              <a:rPr lang="en-US" dirty="0"/>
              <a:t>INSERTAR IMAGEN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086531" y="572180"/>
            <a:ext cx="1681843" cy="1681843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19AC110-3525-44CF-A743-BDFA89898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6658" y="213718"/>
            <a:ext cx="1092178" cy="51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90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7">
            <a:extLst>
              <a:ext uri="{FF2B5EF4-FFF2-40B4-BE49-F238E27FC236}">
                <a16:creationId xmlns:a16="http://schemas.microsoft.com/office/drawing/2014/main" id="{D49EBC08-DAEA-4343-A5E2-9CBF4D063D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08"/>
          <a:stretch>
            <a:fillRect/>
          </a:stretch>
        </p:blipFill>
        <p:spPr bwMode="auto">
          <a:xfrm>
            <a:off x="7856935" y="214312"/>
            <a:ext cx="1091803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21">
            <a:extLst>
              <a:ext uri="{FF2B5EF4-FFF2-40B4-BE49-F238E27FC236}">
                <a16:creationId xmlns:a16="http://schemas.microsoft.com/office/drawing/2014/main" id="{5720AF73-0F8C-455E-90C9-C17250ACA6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869974-4A13-4F81-9847-582A90038039}" type="slidenum">
              <a:rPr lang="en-US" altLang="es-CO"/>
              <a:pPr/>
              <a:t>‹#›</a:t>
            </a:fld>
            <a:endParaRPr lang="en-US" altLang="es-CO"/>
          </a:p>
        </p:txBody>
      </p:sp>
    </p:spTree>
    <p:extLst>
      <p:ext uri="{BB962C8B-B14F-4D97-AF65-F5344CB8AC3E}">
        <p14:creationId xmlns:p14="http://schemas.microsoft.com/office/powerpoint/2010/main" val="232346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55E33E-C806-44DE-A644-236A45F082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91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>
            <a:off x="0" y="0"/>
            <a:ext cx="9144000" cy="5169000"/>
          </a:xfrm>
          <a:prstGeom prst="rect">
            <a:avLst/>
          </a:prstGeom>
          <a:solidFill>
            <a:srgbClr val="FFFFFF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13"/>
          <p:cNvSpPr/>
          <p:nvPr/>
        </p:nvSpPr>
        <p:spPr>
          <a:xfrm>
            <a:off x="2748000" y="747750"/>
            <a:ext cx="3648000" cy="3648000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2747950" y="747775"/>
            <a:ext cx="3648000" cy="3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967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fld id="{00000000-1234-1234-1234-123412341234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  <p:sldLayoutId id="2147483657" r:id="rId4"/>
    <p:sldLayoutId id="2147483670" r:id="rId5"/>
    <p:sldLayoutId id="2147483671" r:id="rId6"/>
    <p:sldLayoutId id="2147483675" r:id="rId7"/>
    <p:sldLayoutId id="214748367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fld id="{00000000-1234-1234-1234-123412341234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3" r:id="rId5"/>
    <p:sldLayoutId id="2147483664" r:id="rId6"/>
    <p:sldLayoutId id="2147483666" r:id="rId7"/>
    <p:sldLayoutId id="2147483672" r:id="rId8"/>
    <p:sldLayoutId id="2147483677" r:id="rId9"/>
    <p:sldLayoutId id="214748367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5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jpg"/><Relationship Id="rId4" Type="http://schemas.openxmlformats.org/officeDocument/2006/relationships/image" Target="../media/image5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6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jp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jp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7.png"/><Relationship Id="rId3" Type="http://schemas.openxmlformats.org/officeDocument/2006/relationships/image" Target="../media/image23.png"/><Relationship Id="rId21" Type="http://schemas.openxmlformats.org/officeDocument/2006/relationships/image" Target="../media/image40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5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5.jpe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3.svg"/><Relationship Id="rId5" Type="http://schemas.openxmlformats.org/officeDocument/2006/relationships/image" Target="../media/image25.png"/><Relationship Id="rId15" Type="http://schemas.openxmlformats.org/officeDocument/2006/relationships/image" Target="../media/image34.jpeg"/><Relationship Id="rId23" Type="http://schemas.openxmlformats.org/officeDocument/2006/relationships/image" Target="../media/image42.png"/><Relationship Id="rId10" Type="http://schemas.openxmlformats.org/officeDocument/2006/relationships/image" Target="../media/image30.png"/><Relationship Id="rId19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microsoft.com/office/2007/relationships/hdphoto" Target="../media/hdphoto1.wdp"/><Relationship Id="rId2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2">
            <a:extLst>
              <a:ext uri="{FF2B5EF4-FFF2-40B4-BE49-F238E27FC236}">
                <a16:creationId xmlns:a16="http://schemas.microsoft.com/office/drawing/2014/main" id="{6ADCF9C2-E8A9-6446-920B-B4E353ED17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1250" y="-8"/>
            <a:ext cx="9615649" cy="5380081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8096CE9-B491-1F41-9FF3-8A4E8E515B9C}"/>
              </a:ext>
            </a:extLst>
          </p:cNvPr>
          <p:cNvSpPr/>
          <p:nvPr/>
        </p:nvSpPr>
        <p:spPr>
          <a:xfrm>
            <a:off x="4920792" y="1140756"/>
            <a:ext cx="4273607" cy="1659118"/>
          </a:xfrm>
          <a:prstGeom prst="rect">
            <a:avLst/>
          </a:prstGeom>
          <a:solidFill>
            <a:schemeClr val="accent3">
              <a:alpha val="74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C2C025B1-38CC-40D1-A2B2-5A56A4A2475D}"/>
              </a:ext>
            </a:extLst>
          </p:cNvPr>
          <p:cNvSpPr/>
          <p:nvPr/>
        </p:nvSpPr>
        <p:spPr>
          <a:xfrm rot="10800000">
            <a:off x="-4" y="-6"/>
            <a:ext cx="5170718" cy="1970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93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5793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48000">
                <a:srgbClr val="FFFFFF">
                  <a:alpha val="50000"/>
                </a:srgbClr>
              </a:gs>
              <a:gs pos="82000">
                <a:srgbClr val="FFFFFF">
                  <a:alpha val="0"/>
                </a:srgbClr>
              </a:gs>
            </a:gsLst>
            <a:lin ang="16200000" scaled="0"/>
          </a:gradFill>
          <a:ln w="12700">
            <a:miter lim="400000"/>
          </a:ln>
          <a:effectLst>
            <a:outerShdw blurRad="1270000" dist="635000" dir="3600000" rotWithShape="0">
              <a:srgbClr val="000000">
                <a:alpha val="2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E5DAE1CC-883C-4788-87FA-83494613A81C}"/>
              </a:ext>
            </a:extLst>
          </p:cNvPr>
          <p:cNvSpPr txBox="1">
            <a:spLocks/>
          </p:cNvSpPr>
          <p:nvPr/>
        </p:nvSpPr>
        <p:spPr>
          <a:xfrm>
            <a:off x="5037095" y="1072522"/>
            <a:ext cx="3208370" cy="9829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ea typeface="Roboto" panose="02000000000000000000" pitchFamily="2" charset="0"/>
                <a:cs typeface="Arial Black" panose="020B0604020202020204" pitchFamily="34" charset="0"/>
              </a:rPr>
              <a:t>Catastro</a:t>
            </a:r>
          </a:p>
        </p:txBody>
      </p:sp>
      <p:pic>
        <p:nvPicPr>
          <p:cNvPr id="13" name="Google Shape;265;p49">
            <a:extLst>
              <a:ext uri="{FF2B5EF4-FFF2-40B4-BE49-F238E27FC236}">
                <a16:creationId xmlns:a16="http://schemas.microsoft.com/office/drawing/2014/main" id="{C5026287-1208-4EB3-B699-1160A6ED57BA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8803" y="322689"/>
            <a:ext cx="1041538" cy="490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61;p49">
            <a:extLst>
              <a:ext uri="{FF2B5EF4-FFF2-40B4-BE49-F238E27FC236}">
                <a16:creationId xmlns:a16="http://schemas.microsoft.com/office/drawing/2014/main" id="{129FD26B-B913-4F10-8F43-F21DF187D651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3168"/>
            <a:ext cx="2389466" cy="8401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B90358E-4CE6-F441-8F5B-DCCD8089D2E8}"/>
              </a:ext>
            </a:extLst>
          </p:cNvPr>
          <p:cNvSpPr/>
          <p:nvPr/>
        </p:nvSpPr>
        <p:spPr>
          <a:xfrm>
            <a:off x="5037093" y="2195252"/>
            <a:ext cx="2962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NUEVOS RETOS </a:t>
            </a:r>
          </a:p>
          <a:p>
            <a:r>
              <a:rPr lang="es-MX" b="1" dirty="0">
                <a:solidFill>
                  <a:schemeClr val="bg1"/>
                </a:solidFill>
              </a:rPr>
              <a:t>NUEVAS OPORTUNIDADES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4C8A80A-08BE-9844-AE87-02690EB85695}"/>
              </a:ext>
            </a:extLst>
          </p:cNvPr>
          <p:cNvSpPr txBox="1">
            <a:spLocks/>
          </p:cNvSpPr>
          <p:nvPr/>
        </p:nvSpPr>
        <p:spPr>
          <a:xfrm>
            <a:off x="5037094" y="1536163"/>
            <a:ext cx="4006105" cy="9829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ea typeface="Roboto" panose="02000000000000000000" pitchFamily="2" charset="0"/>
                <a:cs typeface="Arial Black" panose="020B0604020202020204" pitchFamily="34" charset="0"/>
              </a:rPr>
              <a:t>Multipropósito</a:t>
            </a:r>
          </a:p>
        </p:txBody>
      </p:sp>
    </p:spTree>
    <p:extLst>
      <p:ext uri="{BB962C8B-B14F-4D97-AF65-F5344CB8AC3E}">
        <p14:creationId xmlns:p14="http://schemas.microsoft.com/office/powerpoint/2010/main" val="132934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8"/>
          <p:cNvSpPr txBox="1">
            <a:spLocks noGrp="1"/>
          </p:cNvSpPr>
          <p:nvPr>
            <p:ph type="ctrTitle" idx="4294967295"/>
          </p:nvPr>
        </p:nvSpPr>
        <p:spPr>
          <a:xfrm>
            <a:off x="1514732" y="346365"/>
            <a:ext cx="392252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qué es </a:t>
            </a: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importante</a:t>
            </a:r>
            <a:r>
              <a:rPr lang="e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en" sz="2800" b="1" dirty="0">
                <a:solidFill>
                  <a:schemeClr val="bg2"/>
                </a:solidFill>
              </a:rPr>
            </a:br>
            <a:r>
              <a:rPr lang="e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la </a:t>
            </a:r>
            <a:r>
              <a:rPr lang="en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economía</a:t>
            </a:r>
            <a:endParaRPr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ABC661D-0813-FD45-BEDD-759AC0E52959}"/>
              </a:ext>
            </a:extLst>
          </p:cNvPr>
          <p:cNvSpPr txBox="1">
            <a:spLocks/>
          </p:cNvSpPr>
          <p:nvPr/>
        </p:nvSpPr>
        <p:spPr>
          <a:xfrm>
            <a:off x="-700834" y="6246878"/>
            <a:ext cx="410784" cy="18164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8D877B3-D348-4611-9BDB-C5374591D95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96EEDBC-2DB1-ED4C-94A4-462F303BB9CC}"/>
              </a:ext>
            </a:extLst>
          </p:cNvPr>
          <p:cNvSpPr txBox="1"/>
          <p:nvPr/>
        </p:nvSpPr>
        <p:spPr>
          <a:xfrm>
            <a:off x="196274" y="3085081"/>
            <a:ext cx="1926897" cy="149560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7780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CO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través de los procesos de actualización se reactivan capacidades territoriales, las economías locales y se generan nuevas oportunidades de crecimiento económico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891069E-B12A-4D49-B026-911B37343F0F}"/>
              </a:ext>
            </a:extLst>
          </p:cNvPr>
          <p:cNvSpPr/>
          <p:nvPr/>
        </p:nvSpPr>
        <p:spPr>
          <a:xfrm>
            <a:off x="4737203" y="1773708"/>
            <a:ext cx="4406791" cy="11386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35E41E7-A6FF-324F-AA51-30D6F45E8375}"/>
              </a:ext>
            </a:extLst>
          </p:cNvPr>
          <p:cNvSpPr txBox="1"/>
          <p:nvPr/>
        </p:nvSpPr>
        <p:spPr>
          <a:xfrm>
            <a:off x="2503807" y="3085081"/>
            <a:ext cx="1926898" cy="68307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s-CO"/>
            </a:defPPr>
            <a:lvl1pPr marL="177800" indent="-171450">
              <a:lnSpc>
                <a:spcPct val="120000"/>
              </a:lnSpc>
              <a:buFont typeface="Arial" panose="020B0604020202020204" pitchFamily="34" charset="0"/>
              <a:buChar char="•"/>
              <a:defRPr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s-CO" sz="1100" b="1" dirty="0">
                <a:solidFill>
                  <a:schemeClr val="accent3"/>
                </a:solidFill>
              </a:rPr>
              <a:t>Demanda de capacidades técnicas especializadas en el territorio</a:t>
            </a:r>
            <a:endParaRPr lang="es-419" sz="1100" b="1" dirty="0">
              <a:solidFill>
                <a:schemeClr val="accent3"/>
              </a:solidFill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3880379-8D0D-E040-9EED-CE041DAA9983}"/>
              </a:ext>
            </a:extLst>
          </p:cNvPr>
          <p:cNvSpPr/>
          <p:nvPr/>
        </p:nvSpPr>
        <p:spPr>
          <a:xfrm>
            <a:off x="2443054" y="1773708"/>
            <a:ext cx="2305673" cy="1138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6BFB4385-2175-6041-8650-DD9BDDCDA351}"/>
              </a:ext>
            </a:extLst>
          </p:cNvPr>
          <p:cNvSpPr/>
          <p:nvPr/>
        </p:nvSpPr>
        <p:spPr>
          <a:xfrm>
            <a:off x="112109" y="1773708"/>
            <a:ext cx="2330945" cy="1138658"/>
          </a:xfrm>
          <a:prstGeom prst="rect">
            <a:avLst/>
          </a:prstGeom>
          <a:solidFill>
            <a:srgbClr val="1A7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10">
            <a:extLst>
              <a:ext uri="{FF2B5EF4-FFF2-40B4-BE49-F238E27FC236}">
                <a16:creationId xmlns:a16="http://schemas.microsoft.com/office/drawing/2014/main" id="{5137BADA-B507-FE4E-AB16-4D6ED5E2BD48}"/>
              </a:ext>
            </a:extLst>
          </p:cNvPr>
          <p:cNvCxnSpPr>
            <a:cxnSpLocks/>
          </p:cNvCxnSpPr>
          <p:nvPr/>
        </p:nvCxnSpPr>
        <p:spPr>
          <a:xfrm flipH="1">
            <a:off x="112107" y="1773708"/>
            <a:ext cx="1" cy="168403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9">
            <a:extLst>
              <a:ext uri="{FF2B5EF4-FFF2-40B4-BE49-F238E27FC236}">
                <a16:creationId xmlns:a16="http://schemas.microsoft.com/office/drawing/2014/main" id="{3BE09CE5-F02D-B749-869C-CB7311046B79}"/>
              </a:ext>
            </a:extLst>
          </p:cNvPr>
          <p:cNvSpPr txBox="1"/>
          <p:nvPr/>
        </p:nvSpPr>
        <p:spPr>
          <a:xfrm>
            <a:off x="4909407" y="3142545"/>
            <a:ext cx="1926898" cy="92589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s-CO"/>
            </a:defPPr>
            <a:lvl1pPr marL="177800" indent="-171450">
              <a:lnSpc>
                <a:spcPct val="120000"/>
              </a:lnSpc>
              <a:buFont typeface="Arial" panose="020B0604020202020204" pitchFamily="34" charset="0"/>
              <a:buChar char="•"/>
              <a:defRPr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>
              <a:lnSpc>
                <a:spcPts val="1320"/>
              </a:lnSpc>
            </a:pPr>
            <a:r>
              <a:rPr lang="es-CO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Revela el mercado inmobiliario, lo que permite conocer el comportamiento de algunos sectores de la economía</a:t>
            </a:r>
          </a:p>
        </p:txBody>
      </p:sp>
      <p:cxnSp>
        <p:nvCxnSpPr>
          <p:cNvPr id="39" name="Straight Connector 10">
            <a:extLst>
              <a:ext uri="{FF2B5EF4-FFF2-40B4-BE49-F238E27FC236}">
                <a16:creationId xmlns:a16="http://schemas.microsoft.com/office/drawing/2014/main" id="{EA89CBED-5D75-394F-85CE-9BE674FF8A9A}"/>
              </a:ext>
            </a:extLst>
          </p:cNvPr>
          <p:cNvCxnSpPr>
            <a:cxnSpLocks/>
          </p:cNvCxnSpPr>
          <p:nvPr/>
        </p:nvCxnSpPr>
        <p:spPr>
          <a:xfrm flipH="1">
            <a:off x="2448375" y="1773708"/>
            <a:ext cx="1" cy="168403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0">
            <a:extLst>
              <a:ext uri="{FF2B5EF4-FFF2-40B4-BE49-F238E27FC236}">
                <a16:creationId xmlns:a16="http://schemas.microsoft.com/office/drawing/2014/main" id="{D60A28D2-383F-214D-9735-D0AB4C542E8A}"/>
              </a:ext>
            </a:extLst>
          </p:cNvPr>
          <p:cNvCxnSpPr>
            <a:cxnSpLocks/>
          </p:cNvCxnSpPr>
          <p:nvPr/>
        </p:nvCxnSpPr>
        <p:spPr>
          <a:xfrm flipH="1">
            <a:off x="4755919" y="1773708"/>
            <a:ext cx="1" cy="168403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o 3">
            <a:extLst>
              <a:ext uri="{FF2B5EF4-FFF2-40B4-BE49-F238E27FC236}">
                <a16:creationId xmlns:a16="http://schemas.microsoft.com/office/drawing/2014/main" id="{D6ED0C0B-307D-E849-98E0-20465860D25B}"/>
              </a:ext>
            </a:extLst>
          </p:cNvPr>
          <p:cNvGrpSpPr/>
          <p:nvPr/>
        </p:nvGrpSpPr>
        <p:grpSpPr>
          <a:xfrm>
            <a:off x="3177044" y="1897232"/>
            <a:ext cx="878819" cy="878819"/>
            <a:chOff x="3154285" y="1991932"/>
            <a:chExt cx="878819" cy="878819"/>
          </a:xfrm>
        </p:grpSpPr>
        <p:sp>
          <p:nvSpPr>
            <p:cNvPr id="46" name="Google Shape;16;p2">
              <a:extLst>
                <a:ext uri="{FF2B5EF4-FFF2-40B4-BE49-F238E27FC236}">
                  <a16:creationId xmlns:a16="http://schemas.microsoft.com/office/drawing/2014/main" id="{CD660B7C-DC1E-464F-A65F-56A11AB8D750}"/>
                </a:ext>
              </a:extLst>
            </p:cNvPr>
            <p:cNvSpPr/>
            <p:nvPr/>
          </p:nvSpPr>
          <p:spPr>
            <a:xfrm>
              <a:off x="3154285" y="1991932"/>
              <a:ext cx="878819" cy="878819"/>
            </a:xfrm>
            <a:prstGeom prst="ellipse">
              <a:avLst/>
            </a:prstGeom>
            <a:noFill/>
            <a:ln w="9525" cap="flat" cmpd="sng">
              <a:solidFill>
                <a:srgbClr val="FFFFFF">
                  <a:alpha val="24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Google Shape;18;p2">
              <a:extLst>
                <a:ext uri="{FF2B5EF4-FFF2-40B4-BE49-F238E27FC236}">
                  <a16:creationId xmlns:a16="http://schemas.microsoft.com/office/drawing/2014/main" id="{80AD5A1C-25F1-5B4E-A89B-4791AB7477AA}"/>
                </a:ext>
              </a:extLst>
            </p:cNvPr>
            <p:cNvSpPr/>
            <p:nvPr/>
          </p:nvSpPr>
          <p:spPr>
            <a:xfrm>
              <a:off x="3281817" y="2124649"/>
              <a:ext cx="623418" cy="623418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9525" cap="flat" cmpd="sng">
              <a:solidFill>
                <a:srgbClr val="FFFFFF">
                  <a:alpha val="24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7A1AF8D9-B2A6-477F-AD59-23107D35F701}"/>
              </a:ext>
            </a:extLst>
          </p:cNvPr>
          <p:cNvSpPr txBox="1"/>
          <p:nvPr/>
        </p:nvSpPr>
        <p:spPr>
          <a:xfrm>
            <a:off x="2589034" y="4851401"/>
            <a:ext cx="2159693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615E8607-C889-4346-BB2E-EAC0E98A205C}"/>
              </a:ext>
            </a:extLst>
          </p:cNvPr>
          <p:cNvSpPr txBox="1"/>
          <p:nvPr/>
        </p:nvSpPr>
        <p:spPr>
          <a:xfrm>
            <a:off x="4755919" y="4854577"/>
            <a:ext cx="438807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MACRO</a:t>
            </a:r>
          </a:p>
        </p:txBody>
      </p:sp>
      <p:sp>
        <p:nvSpPr>
          <p:cNvPr id="59" name="TextBox 9">
            <a:extLst>
              <a:ext uri="{FF2B5EF4-FFF2-40B4-BE49-F238E27FC236}">
                <a16:creationId xmlns:a16="http://schemas.microsoft.com/office/drawing/2014/main" id="{0662BE42-B0BC-4C1C-A53C-D0D4D1386013}"/>
              </a:ext>
            </a:extLst>
          </p:cNvPr>
          <p:cNvSpPr txBox="1"/>
          <p:nvPr/>
        </p:nvSpPr>
        <p:spPr>
          <a:xfrm>
            <a:off x="6934201" y="3108105"/>
            <a:ext cx="2144170" cy="10926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s-CO"/>
            </a:defPPr>
            <a:lvl1pPr marL="177800" indent="-171450">
              <a:lnSpc>
                <a:spcPct val="120000"/>
              </a:lnSpc>
              <a:buFont typeface="Arial" panose="020B0604020202020204" pitchFamily="34" charset="0"/>
              <a:buChar char="•"/>
              <a:defRPr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>
              <a:lnSpc>
                <a:spcPts val="1320"/>
              </a:lnSpc>
            </a:pPr>
            <a:r>
              <a:rPr lang="es-CO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partir de este conocimiento se pueden focalizar políticas públicas o incentivos de inversión que pueden impactar distintos otros sectores de la economía</a:t>
            </a:r>
            <a:endParaRPr lang="es-419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DE47E62D-6852-A946-B47A-2B26EC718C94}"/>
              </a:ext>
            </a:extLst>
          </p:cNvPr>
          <p:cNvGrpSpPr/>
          <p:nvPr/>
        </p:nvGrpSpPr>
        <p:grpSpPr>
          <a:xfrm>
            <a:off x="763782" y="1897232"/>
            <a:ext cx="878819" cy="878819"/>
            <a:chOff x="3154285" y="1991932"/>
            <a:chExt cx="878819" cy="878819"/>
          </a:xfrm>
        </p:grpSpPr>
        <p:sp>
          <p:nvSpPr>
            <p:cNvPr id="52" name="Google Shape;16;p2">
              <a:extLst>
                <a:ext uri="{FF2B5EF4-FFF2-40B4-BE49-F238E27FC236}">
                  <a16:creationId xmlns:a16="http://schemas.microsoft.com/office/drawing/2014/main" id="{FEEA84EB-31EA-914A-803B-8DE087D2AC84}"/>
                </a:ext>
              </a:extLst>
            </p:cNvPr>
            <p:cNvSpPr/>
            <p:nvPr/>
          </p:nvSpPr>
          <p:spPr>
            <a:xfrm>
              <a:off x="3154285" y="1991932"/>
              <a:ext cx="878819" cy="878819"/>
            </a:xfrm>
            <a:prstGeom prst="ellipse">
              <a:avLst/>
            </a:prstGeom>
            <a:noFill/>
            <a:ln w="9525" cap="flat" cmpd="sng">
              <a:solidFill>
                <a:srgbClr val="FFFFFF">
                  <a:alpha val="24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Google Shape;18;p2">
              <a:extLst>
                <a:ext uri="{FF2B5EF4-FFF2-40B4-BE49-F238E27FC236}">
                  <a16:creationId xmlns:a16="http://schemas.microsoft.com/office/drawing/2014/main" id="{EECD3A27-39F6-DD4E-ACBE-A254BC38FE6D}"/>
                </a:ext>
              </a:extLst>
            </p:cNvPr>
            <p:cNvSpPr/>
            <p:nvPr/>
          </p:nvSpPr>
          <p:spPr>
            <a:xfrm>
              <a:off x="3281817" y="2124649"/>
              <a:ext cx="623418" cy="623418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9525" cap="flat" cmpd="sng">
              <a:solidFill>
                <a:srgbClr val="FFFFFF">
                  <a:alpha val="24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36C57744-7373-BB46-9B90-653F9DD54E50}"/>
              </a:ext>
            </a:extLst>
          </p:cNvPr>
          <p:cNvGrpSpPr/>
          <p:nvPr/>
        </p:nvGrpSpPr>
        <p:grpSpPr>
          <a:xfrm>
            <a:off x="5437260" y="1897232"/>
            <a:ext cx="878819" cy="878819"/>
            <a:chOff x="3154285" y="1991932"/>
            <a:chExt cx="878819" cy="878819"/>
          </a:xfrm>
        </p:grpSpPr>
        <p:sp>
          <p:nvSpPr>
            <p:cNvPr id="60" name="Google Shape;16;p2">
              <a:extLst>
                <a:ext uri="{FF2B5EF4-FFF2-40B4-BE49-F238E27FC236}">
                  <a16:creationId xmlns:a16="http://schemas.microsoft.com/office/drawing/2014/main" id="{8E6EB8D7-5E2A-4D43-903A-B65C9541DF3C}"/>
                </a:ext>
              </a:extLst>
            </p:cNvPr>
            <p:cNvSpPr/>
            <p:nvPr/>
          </p:nvSpPr>
          <p:spPr>
            <a:xfrm>
              <a:off x="3154285" y="1991932"/>
              <a:ext cx="878819" cy="878819"/>
            </a:xfrm>
            <a:prstGeom prst="ellipse">
              <a:avLst/>
            </a:prstGeom>
            <a:noFill/>
            <a:ln w="9525" cap="flat" cmpd="sng">
              <a:solidFill>
                <a:srgbClr val="FFFFFF">
                  <a:alpha val="24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Google Shape;18;p2">
              <a:extLst>
                <a:ext uri="{FF2B5EF4-FFF2-40B4-BE49-F238E27FC236}">
                  <a16:creationId xmlns:a16="http://schemas.microsoft.com/office/drawing/2014/main" id="{75E22662-3AF3-2141-804B-81C074E8E05A}"/>
                </a:ext>
              </a:extLst>
            </p:cNvPr>
            <p:cNvSpPr/>
            <p:nvPr/>
          </p:nvSpPr>
          <p:spPr>
            <a:xfrm>
              <a:off x="3281817" y="2124649"/>
              <a:ext cx="623418" cy="623418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9525" cap="flat" cmpd="sng">
              <a:solidFill>
                <a:srgbClr val="FFFFFF">
                  <a:alpha val="24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9FFB7946-2F73-9F44-9B70-F8D342AFF039}"/>
              </a:ext>
            </a:extLst>
          </p:cNvPr>
          <p:cNvGrpSpPr/>
          <p:nvPr/>
        </p:nvGrpSpPr>
        <p:grpSpPr>
          <a:xfrm>
            <a:off x="7560508" y="1897232"/>
            <a:ext cx="878819" cy="878819"/>
            <a:chOff x="3154285" y="1991932"/>
            <a:chExt cx="878819" cy="878819"/>
          </a:xfrm>
        </p:grpSpPr>
        <p:sp>
          <p:nvSpPr>
            <p:cNvPr id="63" name="Google Shape;16;p2">
              <a:extLst>
                <a:ext uri="{FF2B5EF4-FFF2-40B4-BE49-F238E27FC236}">
                  <a16:creationId xmlns:a16="http://schemas.microsoft.com/office/drawing/2014/main" id="{C1323C54-4621-6240-9583-B473CE48EF1D}"/>
                </a:ext>
              </a:extLst>
            </p:cNvPr>
            <p:cNvSpPr/>
            <p:nvPr/>
          </p:nvSpPr>
          <p:spPr>
            <a:xfrm>
              <a:off x="3154285" y="1991932"/>
              <a:ext cx="878819" cy="878819"/>
            </a:xfrm>
            <a:prstGeom prst="ellipse">
              <a:avLst/>
            </a:prstGeom>
            <a:noFill/>
            <a:ln w="9525" cap="flat" cmpd="sng">
              <a:solidFill>
                <a:srgbClr val="FFFFFF">
                  <a:alpha val="24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Google Shape;18;p2">
              <a:extLst>
                <a:ext uri="{FF2B5EF4-FFF2-40B4-BE49-F238E27FC236}">
                  <a16:creationId xmlns:a16="http://schemas.microsoft.com/office/drawing/2014/main" id="{DCED6139-4833-1047-ADE4-D459489492D3}"/>
                </a:ext>
              </a:extLst>
            </p:cNvPr>
            <p:cNvSpPr/>
            <p:nvPr/>
          </p:nvSpPr>
          <p:spPr>
            <a:xfrm>
              <a:off x="3281817" y="2124649"/>
              <a:ext cx="623418" cy="623418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 w="9525" cap="flat" cmpd="sng">
              <a:solidFill>
                <a:srgbClr val="FFFFFF">
                  <a:alpha val="24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TextBox 12">
            <a:extLst>
              <a:ext uri="{FF2B5EF4-FFF2-40B4-BE49-F238E27FC236}">
                <a16:creationId xmlns:a16="http://schemas.microsoft.com/office/drawing/2014/main" id="{444BA8F3-0586-D648-B951-555DF11A381B}"/>
              </a:ext>
            </a:extLst>
          </p:cNvPr>
          <p:cNvSpPr txBox="1"/>
          <p:nvPr/>
        </p:nvSpPr>
        <p:spPr>
          <a:xfrm>
            <a:off x="1008165" y="2208905"/>
            <a:ext cx="506567" cy="40023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+mj-lt"/>
                <a:ea typeface="Montserrat" charset="0"/>
                <a:cs typeface="Montserrat" charset="0"/>
              </a:rPr>
              <a:t>01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61479CF8-11C6-FC42-A6EF-51E0E9A6B700}"/>
              </a:ext>
            </a:extLst>
          </p:cNvPr>
          <p:cNvSpPr txBox="1"/>
          <p:nvPr/>
        </p:nvSpPr>
        <p:spPr>
          <a:xfrm>
            <a:off x="3420001" y="2208905"/>
            <a:ext cx="507993" cy="40023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+mj-lt"/>
                <a:ea typeface="Montserrat" charset="0"/>
                <a:cs typeface="Montserrat" charset="0"/>
              </a:rPr>
              <a:t>02</a:t>
            </a: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EC8AF458-681F-A649-A8E1-33C1F515EC93}"/>
              </a:ext>
            </a:extLst>
          </p:cNvPr>
          <p:cNvSpPr txBox="1"/>
          <p:nvPr/>
        </p:nvSpPr>
        <p:spPr>
          <a:xfrm>
            <a:off x="5669449" y="2208905"/>
            <a:ext cx="518762" cy="40023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+mj-lt"/>
                <a:ea typeface="Montserrat" charset="0"/>
                <a:cs typeface="Montserrat" charset="0"/>
              </a:rPr>
              <a:t>03</a:t>
            </a:r>
          </a:p>
        </p:txBody>
      </p:sp>
      <p:sp>
        <p:nvSpPr>
          <p:cNvPr id="54" name="TextBox 12">
            <a:extLst>
              <a:ext uri="{FF2B5EF4-FFF2-40B4-BE49-F238E27FC236}">
                <a16:creationId xmlns:a16="http://schemas.microsoft.com/office/drawing/2014/main" id="{742186BD-7191-4993-AAC5-92891C06941D}"/>
              </a:ext>
            </a:extLst>
          </p:cNvPr>
          <p:cNvSpPr txBox="1"/>
          <p:nvPr/>
        </p:nvSpPr>
        <p:spPr>
          <a:xfrm>
            <a:off x="7794508" y="2201632"/>
            <a:ext cx="458178" cy="40023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+mj-lt"/>
                <a:ea typeface="Montserrat" charset="0"/>
                <a:cs typeface="Montserrat" charset="0"/>
              </a:rPr>
              <a:t>04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EAF854D9-9B91-6D42-866E-64A37B0BB02F}"/>
              </a:ext>
            </a:extLst>
          </p:cNvPr>
          <p:cNvSpPr/>
          <p:nvPr/>
        </p:nvSpPr>
        <p:spPr>
          <a:xfrm>
            <a:off x="487422" y="522080"/>
            <a:ext cx="925690" cy="92569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DD6AC44-A624-4447-A9D0-63DF8E6F0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581" y="690460"/>
            <a:ext cx="539372" cy="541251"/>
          </a:xfrm>
          <a:prstGeom prst="rect">
            <a:avLst/>
          </a:prstGeom>
        </p:spPr>
      </p:pic>
      <p:pic>
        <p:nvPicPr>
          <p:cNvPr id="36" name="Google Shape;357;p54">
            <a:extLst>
              <a:ext uri="{FF2B5EF4-FFF2-40B4-BE49-F238E27FC236}">
                <a16:creationId xmlns:a16="http://schemas.microsoft.com/office/drawing/2014/main" id="{F3097993-2F91-B24B-8AB0-F61D40609D8F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361" y="216255"/>
            <a:ext cx="1075974" cy="506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body" idx="4294967295"/>
          </p:nvPr>
        </p:nvSpPr>
        <p:spPr>
          <a:xfrm>
            <a:off x="1560724" y="284151"/>
            <a:ext cx="6750850" cy="819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chemeClr val="bg1"/>
                </a:solidFill>
              </a:rPr>
              <a:t>Resultado </a:t>
            </a:r>
            <a:r>
              <a:rPr lang="es-CO" sz="2800" dirty="0">
                <a:solidFill>
                  <a:schemeClr val="bg1"/>
                </a:solidFill>
              </a:rPr>
              <a:t>ESPERADO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E7BEAF5-2D42-4F40-A416-7A75C43C2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763" y="355580"/>
            <a:ext cx="608335" cy="601976"/>
          </a:xfrm>
          <a:prstGeom prst="rect">
            <a:avLst/>
          </a:prstGeom>
        </p:spPr>
      </p:pic>
      <p:sp>
        <p:nvSpPr>
          <p:cNvPr id="28" name="Elipse 27">
            <a:extLst>
              <a:ext uri="{FF2B5EF4-FFF2-40B4-BE49-F238E27FC236}">
                <a16:creationId xmlns:a16="http://schemas.microsoft.com/office/drawing/2014/main" id="{CA70E108-EDAD-BF4E-9BE5-93844C354753}"/>
              </a:ext>
            </a:extLst>
          </p:cNvPr>
          <p:cNvSpPr/>
          <p:nvPr/>
        </p:nvSpPr>
        <p:spPr>
          <a:xfrm>
            <a:off x="487422" y="203638"/>
            <a:ext cx="925690" cy="92569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43D8CA7-969D-E04E-98BB-19A5AA1B2D99}"/>
              </a:ext>
            </a:extLst>
          </p:cNvPr>
          <p:cNvSpPr/>
          <p:nvPr/>
        </p:nvSpPr>
        <p:spPr>
          <a:xfrm>
            <a:off x="1140031" y="1203681"/>
            <a:ext cx="6771448" cy="3895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FD30CE9B-874A-4040-8451-C5944ECB082F}"/>
              </a:ext>
            </a:extLst>
          </p:cNvPr>
          <p:cNvGrpSpPr/>
          <p:nvPr/>
        </p:nvGrpSpPr>
        <p:grpSpPr>
          <a:xfrm>
            <a:off x="1208012" y="1283355"/>
            <a:ext cx="6682869" cy="3720509"/>
            <a:chOff x="1629237" y="1054030"/>
            <a:chExt cx="8911275" cy="4961114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838EAAF-5652-074F-810A-0EEDF6177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1919" y="1054030"/>
              <a:ext cx="8819758" cy="4961114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536FEA72-F1DD-BD4D-A91F-E38EC38BD6EE}"/>
                </a:ext>
              </a:extLst>
            </p:cNvPr>
            <p:cNvSpPr txBox="1"/>
            <p:nvPr/>
          </p:nvSpPr>
          <p:spPr>
            <a:xfrm>
              <a:off x="3256841" y="1228024"/>
              <a:ext cx="1937948" cy="287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800" dirty="0"/>
                <a:t>DESARTICULACI</a:t>
              </a:r>
              <a:r>
                <a:rPr lang="es-ES" sz="800" dirty="0"/>
                <a:t>ÓN</a:t>
              </a:r>
              <a:endParaRPr lang="es-ES_tradnl" sz="800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DAEE320-DAB9-6946-8EA9-0386E0D57C3D}"/>
                </a:ext>
              </a:extLst>
            </p:cNvPr>
            <p:cNvSpPr txBox="1"/>
            <p:nvPr/>
          </p:nvSpPr>
          <p:spPr>
            <a:xfrm>
              <a:off x="4988432" y="1642113"/>
              <a:ext cx="1197763" cy="451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/>
                <a:t>PROCESOS COMPLEJOS</a:t>
              </a:r>
              <a:endParaRPr lang="es-ES_tradnl" sz="800" dirty="0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8E15133F-2F38-A942-A94B-233CA9E89596}"/>
                </a:ext>
              </a:extLst>
            </p:cNvPr>
            <p:cNvSpPr txBox="1"/>
            <p:nvPr/>
          </p:nvSpPr>
          <p:spPr>
            <a:xfrm>
              <a:off x="4893946" y="5154733"/>
              <a:ext cx="1177243" cy="451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/>
                <a:t>BAJA INNOVACIÓN</a:t>
              </a:r>
              <a:endParaRPr lang="es-ES_tradnl" sz="800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DB4DA98-E07B-2F45-B8E4-500B1F5F9FD7}"/>
                </a:ext>
              </a:extLst>
            </p:cNvPr>
            <p:cNvSpPr txBox="1"/>
            <p:nvPr/>
          </p:nvSpPr>
          <p:spPr>
            <a:xfrm>
              <a:off x="4945503" y="2414031"/>
              <a:ext cx="1283620" cy="451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/>
                <a:t>REZAGO TECNOLÓGICO</a:t>
              </a:r>
              <a:endParaRPr lang="es-ES_tradnl" sz="800" dirty="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C5E0590-9D5C-6B4A-BDFB-B683E8D1CABA}"/>
                </a:ext>
              </a:extLst>
            </p:cNvPr>
            <p:cNvSpPr txBox="1"/>
            <p:nvPr/>
          </p:nvSpPr>
          <p:spPr>
            <a:xfrm>
              <a:off x="5194790" y="3730397"/>
              <a:ext cx="991404" cy="451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/>
                <a:t>BAJO CONTROL</a:t>
              </a:r>
              <a:endParaRPr lang="es-ES_tradnl" sz="800" dirty="0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3EE019F1-6AC7-4D4E-8770-8A701119459E}"/>
                </a:ext>
              </a:extLst>
            </p:cNvPr>
            <p:cNvSpPr txBox="1"/>
            <p:nvPr/>
          </p:nvSpPr>
          <p:spPr>
            <a:xfrm>
              <a:off x="1702516" y="3007095"/>
              <a:ext cx="1040683" cy="615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/>
                <a:t>REZAGO EN PROCESOS</a:t>
              </a:r>
              <a:endParaRPr lang="es-ES_tradnl" sz="800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9FD1CCE0-B961-E44C-B5DB-343AD3B6BFD4}"/>
                </a:ext>
              </a:extLst>
            </p:cNvPr>
            <p:cNvSpPr txBox="1"/>
            <p:nvPr/>
          </p:nvSpPr>
          <p:spPr>
            <a:xfrm>
              <a:off x="1629237" y="4367479"/>
              <a:ext cx="1233842" cy="451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/>
                <a:t>REZAGO EN TECNOLOGÍA</a:t>
              </a:r>
              <a:endParaRPr lang="es-ES_tradnl" sz="800" dirty="0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6087C5B-DC4F-4C4E-8B6C-2E3023025DA4}"/>
                </a:ext>
              </a:extLst>
            </p:cNvPr>
            <p:cNvSpPr txBox="1"/>
            <p:nvPr/>
          </p:nvSpPr>
          <p:spPr>
            <a:xfrm>
              <a:off x="6186196" y="2037747"/>
              <a:ext cx="1283620" cy="287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800" b="1" dirty="0">
                  <a:solidFill>
                    <a:schemeClr val="bg1"/>
                  </a:solidFill>
                </a:rPr>
                <a:t>UNIFICACI</a:t>
              </a:r>
              <a:r>
                <a:rPr lang="es-ES" sz="800" b="1" dirty="0">
                  <a:solidFill>
                    <a:schemeClr val="bg1"/>
                  </a:solidFill>
                </a:rPr>
                <a:t>ÓN</a:t>
              </a:r>
              <a:endParaRPr lang="es-ES_tradnl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0388D0BD-2940-E24E-9B14-3A8BB6E04177}"/>
                </a:ext>
              </a:extLst>
            </p:cNvPr>
            <p:cNvSpPr txBox="1"/>
            <p:nvPr/>
          </p:nvSpPr>
          <p:spPr>
            <a:xfrm>
              <a:off x="8739987" y="1343758"/>
              <a:ext cx="1220211" cy="451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800" b="1" dirty="0">
                  <a:solidFill>
                    <a:schemeClr val="bg1"/>
                  </a:solidFill>
                </a:rPr>
                <a:t>GENERACI</a:t>
              </a:r>
              <a:r>
                <a:rPr lang="es-ES" sz="800" b="1" dirty="0">
                  <a:solidFill>
                    <a:schemeClr val="bg1"/>
                  </a:solidFill>
                </a:rPr>
                <a:t>ÓN DE CANALES</a:t>
              </a:r>
              <a:endParaRPr lang="es-ES_tradnl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1031A662-999D-1A40-90CD-322526BA0FCC}"/>
                </a:ext>
              </a:extLst>
            </p:cNvPr>
            <p:cNvSpPr txBox="1"/>
            <p:nvPr/>
          </p:nvSpPr>
          <p:spPr>
            <a:xfrm>
              <a:off x="6828006" y="1776138"/>
              <a:ext cx="1791783" cy="287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b="1" dirty="0">
                  <a:solidFill>
                    <a:schemeClr val="bg1"/>
                  </a:solidFill>
                </a:rPr>
                <a:t>INTEROPERABILIDAD</a:t>
              </a:r>
              <a:endParaRPr lang="es-ES_tradnl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D444CD05-EA0B-4B42-9511-9992F547ABC1}"/>
                </a:ext>
              </a:extLst>
            </p:cNvPr>
            <p:cNvSpPr txBox="1"/>
            <p:nvPr/>
          </p:nvSpPr>
          <p:spPr>
            <a:xfrm>
              <a:off x="8981114" y="1988670"/>
              <a:ext cx="1559398" cy="287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b="1" dirty="0">
                  <a:solidFill>
                    <a:schemeClr val="bg1"/>
                  </a:solidFill>
                </a:rPr>
                <a:t>PROCEDIMIENTOS</a:t>
              </a:r>
              <a:endParaRPr lang="es-ES_tradnl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CEABDA0-262D-1F40-8595-9A48B368C3AD}"/>
                </a:ext>
              </a:extLst>
            </p:cNvPr>
            <p:cNvSpPr txBox="1"/>
            <p:nvPr/>
          </p:nvSpPr>
          <p:spPr>
            <a:xfrm>
              <a:off x="6411434" y="4878817"/>
              <a:ext cx="1456660" cy="451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800" b="1" dirty="0">
                  <a:solidFill>
                    <a:schemeClr val="bg1"/>
                  </a:solidFill>
                </a:rPr>
                <a:t>CAPACIDAD ADMINISTRATIVA</a:t>
              </a:r>
              <a:endParaRPr lang="es-ES_tradnl" sz="8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04;p33">
            <a:extLst>
              <a:ext uri="{FF2B5EF4-FFF2-40B4-BE49-F238E27FC236}">
                <a16:creationId xmlns:a16="http://schemas.microsoft.com/office/drawing/2014/main" id="{27589E81-2205-994C-A221-DFFD57C7B934}"/>
              </a:ext>
            </a:extLst>
          </p:cNvPr>
          <p:cNvSpPr txBox="1">
            <a:spLocks/>
          </p:cNvSpPr>
          <p:nvPr/>
        </p:nvSpPr>
        <p:spPr>
          <a:xfrm>
            <a:off x="0" y="-20365"/>
            <a:ext cx="3864990" cy="1323439"/>
          </a:xfrm>
          <a:prstGeom prst="rect">
            <a:avLst/>
          </a:prstGeom>
          <a:solidFill>
            <a:schemeClr val="accent2">
              <a:alpha val="73330"/>
            </a:schemeClr>
          </a:solidFill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28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Retos</a:t>
            </a:r>
            <a:endParaRPr lang="es-CO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DBA90C4-83EA-40AF-A4D6-321B54853497}"/>
              </a:ext>
            </a:extLst>
          </p:cNvPr>
          <p:cNvSpPr txBox="1"/>
          <p:nvPr/>
        </p:nvSpPr>
        <p:spPr>
          <a:xfrm>
            <a:off x="353233" y="2389192"/>
            <a:ext cx="37186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Cuando el </a:t>
            </a:r>
            <a:r>
              <a:rPr lang="es-CO" sz="16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capital y la tecnología son accesibles a todos por igual, lo que marca la diferencia</a:t>
            </a:r>
            <a:r>
              <a:rPr lang="es-CO" sz="16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 es la calidad del </a:t>
            </a:r>
            <a:r>
              <a:rPr lang="es-CO" sz="1600" b="1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capital</a:t>
            </a:r>
            <a:r>
              <a:rPr lang="es-CO" sz="16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 humano.”			</a:t>
            </a:r>
            <a:r>
              <a:rPr lang="es-CO" sz="12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Tom Peters</a:t>
            </a:r>
            <a:endParaRPr lang="es-CO" sz="1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8110697-20DE-1849-9BDF-291BD019A293}"/>
              </a:ext>
            </a:extLst>
          </p:cNvPr>
          <p:cNvSpPr/>
          <p:nvPr/>
        </p:nvSpPr>
        <p:spPr>
          <a:xfrm>
            <a:off x="259311" y="1767291"/>
            <a:ext cx="187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9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“</a:t>
            </a:r>
            <a:endParaRPr lang="es-CO" sz="9600" dirty="0"/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D645380-EC1C-F443-ACF4-E8D7E0CB1F9D}"/>
              </a:ext>
            </a:extLst>
          </p:cNvPr>
          <p:cNvSpPr/>
          <p:nvPr/>
        </p:nvSpPr>
        <p:spPr>
          <a:xfrm rot="2700000">
            <a:off x="4821190" y="1054199"/>
            <a:ext cx="3164312" cy="3164312"/>
          </a:xfrm>
          <a:prstGeom prst="roundRect">
            <a:avLst>
              <a:gd name="adj" fmla="val 4064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3819087B-75F6-A54B-BAEC-99962A12C724}"/>
              </a:ext>
            </a:extLst>
          </p:cNvPr>
          <p:cNvSpPr/>
          <p:nvPr/>
        </p:nvSpPr>
        <p:spPr>
          <a:xfrm>
            <a:off x="4671976" y="897842"/>
            <a:ext cx="1673908" cy="1673908"/>
          </a:xfrm>
          <a:prstGeom prst="roundRect">
            <a:avLst>
              <a:gd name="adj" fmla="val 406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7E9CC3D5-CDB8-1348-B121-BA0A32CFC12C}"/>
              </a:ext>
            </a:extLst>
          </p:cNvPr>
          <p:cNvSpPr/>
          <p:nvPr/>
        </p:nvSpPr>
        <p:spPr>
          <a:xfrm>
            <a:off x="6464616" y="897842"/>
            <a:ext cx="1673908" cy="1673908"/>
          </a:xfrm>
          <a:prstGeom prst="roundRect">
            <a:avLst>
              <a:gd name="adj" fmla="val 406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D0FC773F-CF2F-764A-BC84-D94D4A8801A8}"/>
              </a:ext>
            </a:extLst>
          </p:cNvPr>
          <p:cNvSpPr/>
          <p:nvPr/>
        </p:nvSpPr>
        <p:spPr>
          <a:xfrm>
            <a:off x="4671976" y="2690482"/>
            <a:ext cx="1673908" cy="1673908"/>
          </a:xfrm>
          <a:prstGeom prst="roundRect">
            <a:avLst>
              <a:gd name="adj" fmla="val 406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7">
            <a:extLst>
              <a:ext uri="{FF2B5EF4-FFF2-40B4-BE49-F238E27FC236}">
                <a16:creationId xmlns:a16="http://schemas.microsoft.com/office/drawing/2014/main" id="{D451D705-2ACD-6446-A403-62051117938C}"/>
              </a:ext>
            </a:extLst>
          </p:cNvPr>
          <p:cNvSpPr/>
          <p:nvPr/>
        </p:nvSpPr>
        <p:spPr>
          <a:xfrm>
            <a:off x="6464616" y="2690482"/>
            <a:ext cx="1673908" cy="1673908"/>
          </a:xfrm>
          <a:prstGeom prst="roundRect">
            <a:avLst>
              <a:gd name="adj" fmla="val 406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434BB88F-3C71-3A48-8DF0-4A2F06418ECA}"/>
              </a:ext>
            </a:extLst>
          </p:cNvPr>
          <p:cNvSpPr txBox="1"/>
          <p:nvPr/>
        </p:nvSpPr>
        <p:spPr>
          <a:xfrm>
            <a:off x="4930286" y="1045890"/>
            <a:ext cx="1157287" cy="109258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</a:t>
            </a:r>
            <a:endParaRPr kumimoji="0" lang="id-ID" sz="6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8BFC4786-432E-EA49-B226-5D6E17D40613}"/>
              </a:ext>
            </a:extLst>
          </p:cNvPr>
          <p:cNvSpPr txBox="1"/>
          <p:nvPr/>
        </p:nvSpPr>
        <p:spPr>
          <a:xfrm>
            <a:off x="6723267" y="1045890"/>
            <a:ext cx="1157287" cy="109258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</a:t>
            </a:r>
            <a:endParaRPr kumimoji="0" lang="id-ID" sz="6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BA83F6A0-1EED-EB4E-92A6-339FDA4A6796}"/>
              </a:ext>
            </a:extLst>
          </p:cNvPr>
          <p:cNvSpPr txBox="1"/>
          <p:nvPr/>
        </p:nvSpPr>
        <p:spPr>
          <a:xfrm>
            <a:off x="4930286" y="2808050"/>
            <a:ext cx="1157287" cy="109258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endParaRPr kumimoji="0" lang="id-ID" sz="6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7A54225E-C02D-0E46-8F9E-2CA2ADFFC160}"/>
              </a:ext>
            </a:extLst>
          </p:cNvPr>
          <p:cNvSpPr txBox="1"/>
          <p:nvPr/>
        </p:nvSpPr>
        <p:spPr>
          <a:xfrm>
            <a:off x="6471647" y="2808050"/>
            <a:ext cx="1666878" cy="109258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0" b="0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RH</a:t>
            </a:r>
            <a:endParaRPr kumimoji="0" lang="id-ID" sz="6500" b="0" i="0" u="none" strike="noStrike" kern="120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extBox 25">
            <a:extLst>
              <a:ext uri="{FF2B5EF4-FFF2-40B4-BE49-F238E27FC236}">
                <a16:creationId xmlns:a16="http://schemas.microsoft.com/office/drawing/2014/main" id="{6B0A7BAA-37BE-794E-B2BB-F9AFD642A978}"/>
              </a:ext>
            </a:extLst>
          </p:cNvPr>
          <p:cNvSpPr txBox="1"/>
          <p:nvPr/>
        </p:nvSpPr>
        <p:spPr>
          <a:xfrm>
            <a:off x="4675491" y="2019146"/>
            <a:ext cx="1666878" cy="32314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Institucionales</a:t>
            </a:r>
            <a:endParaRPr kumimoji="0" lang="id-ID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TextBox 26">
            <a:extLst>
              <a:ext uri="{FF2B5EF4-FFF2-40B4-BE49-F238E27FC236}">
                <a16:creationId xmlns:a16="http://schemas.microsoft.com/office/drawing/2014/main" id="{044D6754-76D9-4548-A5F6-D67262BDF2B7}"/>
              </a:ext>
            </a:extLst>
          </p:cNvPr>
          <p:cNvSpPr txBox="1"/>
          <p:nvPr/>
        </p:nvSpPr>
        <p:spPr>
          <a:xfrm>
            <a:off x="6471647" y="2019146"/>
            <a:ext cx="1666878" cy="32314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Información</a:t>
            </a:r>
            <a:endParaRPr kumimoji="0" lang="id-ID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7B8CA3FC-D75B-1849-84E6-5AF8A27C877C}"/>
              </a:ext>
            </a:extLst>
          </p:cNvPr>
          <p:cNvSpPr txBox="1"/>
          <p:nvPr/>
        </p:nvSpPr>
        <p:spPr>
          <a:xfrm>
            <a:off x="4675491" y="3793380"/>
            <a:ext cx="1666878" cy="32314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Tecnología</a:t>
            </a:r>
            <a:endParaRPr kumimoji="0" lang="id-ID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B92C0664-7558-5F41-AE6E-0C2D3963280B}"/>
              </a:ext>
            </a:extLst>
          </p:cNvPr>
          <p:cNvSpPr txBox="1"/>
          <p:nvPr/>
        </p:nvSpPr>
        <p:spPr>
          <a:xfrm>
            <a:off x="6471647" y="3793380"/>
            <a:ext cx="1666878" cy="55398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Recurso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Humano</a:t>
            </a:r>
            <a:endParaRPr kumimoji="0" lang="id-ID" sz="1500" b="1" i="0" u="none" strike="noStrike" kern="120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Flecha circular 35">
            <a:extLst>
              <a:ext uri="{FF2B5EF4-FFF2-40B4-BE49-F238E27FC236}">
                <a16:creationId xmlns:a16="http://schemas.microsoft.com/office/drawing/2014/main" id="{7A9D1B20-4F04-464F-8CF1-0EB84421850C}"/>
              </a:ext>
            </a:extLst>
          </p:cNvPr>
          <p:cNvSpPr/>
          <p:nvPr/>
        </p:nvSpPr>
        <p:spPr>
          <a:xfrm>
            <a:off x="6105108" y="2315331"/>
            <a:ext cx="566627" cy="492719"/>
          </a:xfrm>
          <a:prstGeom prst="circular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Flecha circular 36">
            <a:extLst>
              <a:ext uri="{FF2B5EF4-FFF2-40B4-BE49-F238E27FC236}">
                <a16:creationId xmlns:a16="http://schemas.microsoft.com/office/drawing/2014/main" id="{1D0C3709-B0C6-BB41-BE10-8C712FFD565B}"/>
              </a:ext>
            </a:extLst>
          </p:cNvPr>
          <p:cNvSpPr/>
          <p:nvPr/>
        </p:nvSpPr>
        <p:spPr>
          <a:xfrm rot="10800000">
            <a:off x="6105108" y="2501597"/>
            <a:ext cx="566627" cy="492719"/>
          </a:xfrm>
          <a:prstGeom prst="circular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BFD0133B-7AB3-234E-BEC8-A3C5FD4BA156}"/>
              </a:ext>
            </a:extLst>
          </p:cNvPr>
          <p:cNvSpPr/>
          <p:nvPr/>
        </p:nvSpPr>
        <p:spPr>
          <a:xfrm>
            <a:off x="447154" y="178509"/>
            <a:ext cx="925690" cy="92569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0C162AC-CEF4-A145-A5C7-075A02EDC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614" y="325969"/>
            <a:ext cx="630769" cy="630769"/>
          </a:xfrm>
          <a:prstGeom prst="rect">
            <a:avLst/>
          </a:prstGeom>
        </p:spPr>
      </p:pic>
      <p:pic>
        <p:nvPicPr>
          <p:cNvPr id="39" name="Google Shape;357;p54">
            <a:extLst>
              <a:ext uri="{FF2B5EF4-FFF2-40B4-BE49-F238E27FC236}">
                <a16:creationId xmlns:a16="http://schemas.microsoft.com/office/drawing/2014/main" id="{6D506AAD-317A-B54B-8212-F99DF2E4B53C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361" y="216255"/>
            <a:ext cx="1075974" cy="506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>
            <a:extLst>
              <a:ext uri="{FF2B5EF4-FFF2-40B4-BE49-F238E27FC236}">
                <a16:creationId xmlns:a16="http://schemas.microsoft.com/office/drawing/2014/main" id="{998BD9E9-B6C2-4C27-8AA9-A9F9F40FB734}"/>
              </a:ext>
            </a:extLst>
          </p:cNvPr>
          <p:cNvSpPr/>
          <p:nvPr/>
        </p:nvSpPr>
        <p:spPr>
          <a:xfrm rot="3600000">
            <a:off x="3865587" y="2850368"/>
            <a:ext cx="411480" cy="45989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F1E636-AEB7-4D2D-91B7-D9ECAEF98AA9}"/>
              </a:ext>
            </a:extLst>
          </p:cNvPr>
          <p:cNvSpPr/>
          <p:nvPr/>
        </p:nvSpPr>
        <p:spPr>
          <a:xfrm>
            <a:off x="4077283" y="3500929"/>
            <a:ext cx="1058918" cy="10589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DC255B6-B6CC-4BC3-BB1E-822016B94019}"/>
              </a:ext>
            </a:extLst>
          </p:cNvPr>
          <p:cNvSpPr/>
          <p:nvPr/>
        </p:nvSpPr>
        <p:spPr>
          <a:xfrm>
            <a:off x="3030909" y="1681627"/>
            <a:ext cx="1058919" cy="105891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319571-77D2-4219-94A9-EA011C8DFF9B}"/>
              </a:ext>
            </a:extLst>
          </p:cNvPr>
          <p:cNvSpPr txBox="1"/>
          <p:nvPr/>
        </p:nvSpPr>
        <p:spPr>
          <a:xfrm>
            <a:off x="444358" y="1524985"/>
            <a:ext cx="2573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es-CO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EQUIPO TRANSVERSAL</a:t>
            </a: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653D9D13-AA10-6945-A83E-9AFD4726D45B}"/>
              </a:ext>
            </a:extLst>
          </p:cNvPr>
          <p:cNvSpPr txBox="1"/>
          <p:nvPr/>
        </p:nvSpPr>
        <p:spPr>
          <a:xfrm>
            <a:off x="788387" y="3304452"/>
            <a:ext cx="3237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s-CO" sz="1600" b="1" dirty="0">
                <a:solidFill>
                  <a:schemeClr val="accent2"/>
                </a:solidFill>
              </a:rPr>
              <a:t>DIAGNÓSTICO Y </a:t>
            </a:r>
            <a:br>
              <a:rPr lang="es-CO" sz="1600" b="1" dirty="0">
                <a:solidFill>
                  <a:schemeClr val="accent2"/>
                </a:solidFill>
              </a:rPr>
            </a:br>
            <a:r>
              <a:rPr lang="es-CO" sz="1600" b="1" dirty="0">
                <a:solidFill>
                  <a:schemeClr val="accent2"/>
                </a:solidFill>
              </a:rPr>
              <a:t>MONTAJE DE INSUMOS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F75A48-6392-4596-B47A-8B8EB378DD23}"/>
              </a:ext>
            </a:extLst>
          </p:cNvPr>
          <p:cNvGrpSpPr/>
          <p:nvPr/>
        </p:nvGrpSpPr>
        <p:grpSpPr>
          <a:xfrm>
            <a:off x="0" y="407109"/>
            <a:ext cx="9144000" cy="594086"/>
            <a:chOff x="1" y="726531"/>
            <a:chExt cx="12191998" cy="79211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EBA239-576C-4C1E-9378-D837A2D078A0}"/>
                </a:ext>
              </a:extLst>
            </p:cNvPr>
            <p:cNvSpPr txBox="1"/>
            <p:nvPr/>
          </p:nvSpPr>
          <p:spPr>
            <a:xfrm>
              <a:off x="1" y="726531"/>
              <a:ext cx="12191998" cy="69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</a:rPr>
                <a:t>¿Cuál es el recurso humano requerido?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1DB2DDA-D333-4BC9-8EE4-82628A692CD1}"/>
                </a:ext>
              </a:extLst>
            </p:cNvPr>
            <p:cNvCxnSpPr>
              <a:cxnSpLocks/>
            </p:cNvCxnSpPr>
            <p:nvPr/>
          </p:nvCxnSpPr>
          <p:spPr>
            <a:xfrm>
              <a:off x="5757208" y="1518645"/>
              <a:ext cx="67758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EBFF5E1-9A09-9C42-9166-9447548BA293}"/>
              </a:ext>
            </a:extLst>
          </p:cNvPr>
          <p:cNvSpPr txBox="1"/>
          <p:nvPr/>
        </p:nvSpPr>
        <p:spPr>
          <a:xfrm>
            <a:off x="2953438" y="1022081"/>
            <a:ext cx="323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Actualización catastral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D608D66-77EC-2244-AEF8-90CB3ED5B32D}"/>
              </a:ext>
            </a:extLst>
          </p:cNvPr>
          <p:cNvSpPr txBox="1"/>
          <p:nvPr/>
        </p:nvSpPr>
        <p:spPr>
          <a:xfrm>
            <a:off x="643871" y="1853106"/>
            <a:ext cx="23095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0025" indent="-200025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Gerente de proyecto</a:t>
            </a:r>
          </a:p>
          <a:p>
            <a:pPr marL="200025" indent="-200025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Coordinador de tecnología y datos</a:t>
            </a:r>
          </a:p>
          <a:p>
            <a:pPr marL="200025" indent="-200025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Asesor jurídico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9D63E9B-1A4E-5F42-AB14-B84C43994F15}"/>
              </a:ext>
            </a:extLst>
          </p:cNvPr>
          <p:cNvSpPr txBox="1"/>
          <p:nvPr/>
        </p:nvSpPr>
        <p:spPr>
          <a:xfrm>
            <a:off x="1715942" y="3800770"/>
            <a:ext cx="230956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0025" indent="-200025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Analista geográfico</a:t>
            </a:r>
          </a:p>
          <a:p>
            <a:pPr marL="200025" indent="-200025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Estadístico</a:t>
            </a:r>
          </a:p>
          <a:p>
            <a:pPr marL="200025" indent="-200025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Analista base catastral</a:t>
            </a:r>
          </a:p>
          <a:p>
            <a:pPr marL="200025" indent="-200025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Avaluador</a:t>
            </a:r>
            <a:endParaRPr lang="es-CO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00025" indent="-200025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Ingeniero de sistemas</a:t>
            </a:r>
          </a:p>
        </p:txBody>
      </p:sp>
      <p:sp>
        <p:nvSpPr>
          <p:cNvPr id="36" name="Oval 10">
            <a:extLst>
              <a:ext uri="{FF2B5EF4-FFF2-40B4-BE49-F238E27FC236}">
                <a16:creationId xmlns:a16="http://schemas.microsoft.com/office/drawing/2014/main" id="{28155D13-7604-AE47-87B8-7527613C90E1}"/>
              </a:ext>
            </a:extLst>
          </p:cNvPr>
          <p:cNvSpPr/>
          <p:nvPr/>
        </p:nvSpPr>
        <p:spPr>
          <a:xfrm>
            <a:off x="5161366" y="2058628"/>
            <a:ext cx="1058918" cy="10589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8" name="Arrow: Right 1">
            <a:extLst>
              <a:ext uri="{FF2B5EF4-FFF2-40B4-BE49-F238E27FC236}">
                <a16:creationId xmlns:a16="http://schemas.microsoft.com/office/drawing/2014/main" id="{B5135C2B-C157-D242-86F6-0557C63F129F}"/>
              </a:ext>
            </a:extLst>
          </p:cNvPr>
          <p:cNvSpPr/>
          <p:nvPr/>
        </p:nvSpPr>
        <p:spPr>
          <a:xfrm rot="18000000">
            <a:off x="5005373" y="3073746"/>
            <a:ext cx="411480" cy="45989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9" name="Arrow: Right 1">
            <a:extLst>
              <a:ext uri="{FF2B5EF4-FFF2-40B4-BE49-F238E27FC236}">
                <a16:creationId xmlns:a16="http://schemas.microsoft.com/office/drawing/2014/main" id="{23C7CFFF-449D-DB47-96C0-9A6D47B573C8}"/>
              </a:ext>
            </a:extLst>
          </p:cNvPr>
          <p:cNvSpPr/>
          <p:nvPr/>
        </p:nvSpPr>
        <p:spPr>
          <a:xfrm rot="11772703">
            <a:off x="4513228" y="1981141"/>
            <a:ext cx="411480" cy="45989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E95E986C-1CB6-A541-BDA3-EEC4AFA11491}"/>
              </a:ext>
            </a:extLst>
          </p:cNvPr>
          <p:cNvSpPr txBox="1"/>
          <p:nvPr/>
        </p:nvSpPr>
        <p:spPr>
          <a:xfrm>
            <a:off x="6289649" y="1932844"/>
            <a:ext cx="246697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Coordinador de operación</a:t>
            </a:r>
          </a:p>
          <a:p>
            <a:pPr marL="177800" indent="-17780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Auxiliar administrativo</a:t>
            </a:r>
          </a:p>
          <a:p>
            <a:pPr marL="177800" indent="-17780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Reconocedor</a:t>
            </a:r>
          </a:p>
          <a:p>
            <a:pPr marL="177800" indent="-17780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Control de calidad reconocimiento</a:t>
            </a:r>
          </a:p>
          <a:p>
            <a:pPr marL="177800" indent="-17780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Auxiliar de campo </a:t>
            </a:r>
          </a:p>
          <a:p>
            <a:pPr marL="177800" indent="-17780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Auxiliar ventanilla</a:t>
            </a:r>
          </a:p>
          <a:p>
            <a:pPr marL="177800" indent="-17780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Digitalizador</a:t>
            </a:r>
          </a:p>
          <a:p>
            <a:pPr marL="177800" indent="-17780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Topógrafo</a:t>
            </a:r>
          </a:p>
          <a:p>
            <a:pPr marL="177800" indent="-17780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Trabajador social</a:t>
            </a:r>
          </a:p>
          <a:p>
            <a:pPr marL="177800" indent="-17780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Editor consolidación</a:t>
            </a:r>
          </a:p>
          <a:p>
            <a:pPr marL="177800" indent="-17780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Control de calidad  consolidación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E1BE0F1-0773-E14C-8905-20F3B0B79043}"/>
              </a:ext>
            </a:extLst>
          </p:cNvPr>
          <p:cNvSpPr/>
          <p:nvPr/>
        </p:nvSpPr>
        <p:spPr>
          <a:xfrm>
            <a:off x="6297756" y="1547113"/>
            <a:ext cx="2247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O" sz="1600" b="1" dirty="0">
                <a:solidFill>
                  <a:schemeClr val="bg2"/>
                </a:solidFill>
              </a:rPr>
              <a:t>EQUIPO OPERATIVO</a:t>
            </a:r>
          </a:p>
        </p:txBody>
      </p:sp>
      <p:pic>
        <p:nvPicPr>
          <p:cNvPr id="43" name="Gráfico 42">
            <a:extLst>
              <a:ext uri="{FF2B5EF4-FFF2-40B4-BE49-F238E27FC236}">
                <a16:creationId xmlns:a16="http://schemas.microsoft.com/office/drawing/2014/main" id="{BEC4369E-3138-1A43-B488-DD651C048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7746" y="1817578"/>
            <a:ext cx="705243" cy="705243"/>
          </a:xfrm>
          <a:prstGeom prst="rect">
            <a:avLst/>
          </a:prstGeom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88A21A24-02AF-8442-9133-451694610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8752" y="2265673"/>
            <a:ext cx="612153" cy="612153"/>
          </a:xfrm>
          <a:prstGeom prst="rect">
            <a:avLst/>
          </a:prstGeom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D7CE6C86-510C-3243-B9DA-AC9DAFFCB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76691" y="3708690"/>
            <a:ext cx="676373" cy="676373"/>
          </a:xfrm>
          <a:prstGeom prst="rect">
            <a:avLst/>
          </a:prstGeom>
        </p:spPr>
      </p:pic>
      <p:pic>
        <p:nvPicPr>
          <p:cNvPr id="21" name="Google Shape;357;p54">
            <a:extLst>
              <a:ext uri="{FF2B5EF4-FFF2-40B4-BE49-F238E27FC236}">
                <a16:creationId xmlns:a16="http://schemas.microsoft.com/office/drawing/2014/main" id="{44222B98-FFCF-2049-884A-61036609EE55}"/>
              </a:ext>
            </a:extLst>
          </p:cNvPr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361" y="216255"/>
            <a:ext cx="1075974" cy="506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485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8" grpId="0" animBg="1"/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3">
            <a:extLst>
              <a:ext uri="{FF2B5EF4-FFF2-40B4-BE49-F238E27FC236}">
                <a16:creationId xmlns:a16="http://schemas.microsoft.com/office/drawing/2014/main" id="{2E63D7BB-CBF9-4286-9068-2677007E0DBC}"/>
              </a:ext>
            </a:extLst>
          </p:cNvPr>
          <p:cNvSpPr>
            <a:spLocks noEditPoints="1"/>
          </p:cNvSpPr>
          <p:nvPr/>
        </p:nvSpPr>
        <p:spPr bwMode="auto">
          <a:xfrm>
            <a:off x="11543998" y="2916822"/>
            <a:ext cx="502979" cy="1024824"/>
          </a:xfrm>
          <a:custGeom>
            <a:avLst/>
            <a:gdLst>
              <a:gd name="T0" fmla="*/ 59 w 117"/>
              <a:gd name="T1" fmla="*/ 41 h 238"/>
              <a:gd name="T2" fmla="*/ 79 w 117"/>
              <a:gd name="T3" fmla="*/ 21 h 238"/>
              <a:gd name="T4" fmla="*/ 59 w 117"/>
              <a:gd name="T5" fmla="*/ 0 h 238"/>
              <a:gd name="T6" fmla="*/ 38 w 117"/>
              <a:gd name="T7" fmla="*/ 21 h 238"/>
              <a:gd name="T8" fmla="*/ 59 w 117"/>
              <a:gd name="T9" fmla="*/ 41 h 238"/>
              <a:gd name="T10" fmla="*/ 116 w 117"/>
              <a:gd name="T11" fmla="*/ 134 h 238"/>
              <a:gd name="T12" fmla="*/ 92 w 117"/>
              <a:gd name="T13" fmla="*/ 64 h 238"/>
              <a:gd name="T14" fmla="*/ 59 w 117"/>
              <a:gd name="T15" fmla="*/ 51 h 238"/>
              <a:gd name="T16" fmla="*/ 25 w 117"/>
              <a:gd name="T17" fmla="*/ 64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4 w 117"/>
              <a:gd name="T25" fmla="*/ 91 h 238"/>
              <a:gd name="T26" fmla="*/ 20 w 117"/>
              <a:gd name="T27" fmla="*/ 175 h 238"/>
              <a:gd name="T28" fmla="*/ 33 w 117"/>
              <a:gd name="T29" fmla="*/ 175 h 238"/>
              <a:gd name="T30" fmla="*/ 31 w 117"/>
              <a:gd name="T31" fmla="*/ 231 h 238"/>
              <a:gd name="T32" fmla="*/ 40 w 117"/>
              <a:gd name="T33" fmla="*/ 238 h 238"/>
              <a:gd name="T34" fmla="*/ 49 w 117"/>
              <a:gd name="T35" fmla="*/ 231 h 238"/>
              <a:gd name="T36" fmla="*/ 55 w 117"/>
              <a:gd name="T37" fmla="*/ 175 h 238"/>
              <a:gd name="T38" fmla="*/ 62 w 117"/>
              <a:gd name="T39" fmla="*/ 175 h 238"/>
              <a:gd name="T40" fmla="*/ 68 w 117"/>
              <a:gd name="T41" fmla="*/ 231 h 238"/>
              <a:gd name="T42" fmla="*/ 77 w 117"/>
              <a:gd name="T43" fmla="*/ 238 h 238"/>
              <a:gd name="T44" fmla="*/ 86 w 117"/>
              <a:gd name="T45" fmla="*/ 231 h 238"/>
              <a:gd name="T46" fmla="*/ 84 w 117"/>
              <a:gd name="T47" fmla="*/ 175 h 238"/>
              <a:gd name="T48" fmla="*/ 97 w 117"/>
              <a:gd name="T49" fmla="*/ 175 h 238"/>
              <a:gd name="T50" fmla="*/ 83 w 117"/>
              <a:gd name="T51" fmla="*/ 91 h 238"/>
              <a:gd name="T52" fmla="*/ 103 w 117"/>
              <a:gd name="T53" fmla="*/ 139 h 238"/>
              <a:gd name="T54" fmla="*/ 112 w 117"/>
              <a:gd name="T55" fmla="*/ 142 h 238"/>
              <a:gd name="T56" fmla="*/ 116 w 117"/>
              <a:gd name="T5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7" h="238">
                <a:moveTo>
                  <a:pt x="59" y="41"/>
                </a:moveTo>
                <a:cubicBezTo>
                  <a:pt x="70" y="41"/>
                  <a:pt x="79" y="32"/>
                  <a:pt x="79" y="21"/>
                </a:cubicBezTo>
                <a:cubicBezTo>
                  <a:pt x="79" y="9"/>
                  <a:pt x="70" y="0"/>
                  <a:pt x="59" y="0"/>
                </a:cubicBezTo>
                <a:cubicBezTo>
                  <a:pt x="47" y="0"/>
                  <a:pt x="38" y="9"/>
                  <a:pt x="38" y="21"/>
                </a:cubicBezTo>
                <a:cubicBezTo>
                  <a:pt x="38" y="32"/>
                  <a:pt x="47" y="41"/>
                  <a:pt x="59" y="41"/>
                </a:cubicBezTo>
                <a:close/>
                <a:moveTo>
                  <a:pt x="116" y="134"/>
                </a:moveTo>
                <a:cubicBezTo>
                  <a:pt x="116" y="134"/>
                  <a:pt x="96" y="73"/>
                  <a:pt x="92" y="64"/>
                </a:cubicBezTo>
                <a:cubicBezTo>
                  <a:pt x="88" y="56"/>
                  <a:pt x="79" y="51"/>
                  <a:pt x="59" y="51"/>
                </a:cubicBezTo>
                <a:cubicBezTo>
                  <a:pt x="38" y="51"/>
                  <a:pt x="29" y="56"/>
                  <a:pt x="25" y="64"/>
                </a:cubicBezTo>
                <a:cubicBezTo>
                  <a:pt x="21" y="73"/>
                  <a:pt x="1" y="134"/>
                  <a:pt x="1" y="134"/>
                </a:cubicBezTo>
                <a:cubicBezTo>
                  <a:pt x="0" y="137"/>
                  <a:pt x="2" y="140"/>
                  <a:pt x="5" y="142"/>
                </a:cubicBezTo>
                <a:cubicBezTo>
                  <a:pt x="9" y="143"/>
                  <a:pt x="12" y="141"/>
                  <a:pt x="14" y="139"/>
                </a:cubicBezTo>
                <a:cubicBezTo>
                  <a:pt x="34" y="91"/>
                  <a:pt x="34" y="91"/>
                  <a:pt x="34" y="91"/>
                </a:cubicBezTo>
                <a:cubicBezTo>
                  <a:pt x="20" y="175"/>
                  <a:pt x="20" y="175"/>
                  <a:pt x="20" y="175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33" y="175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9" y="235"/>
                  <a:pt x="49" y="231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62" y="175"/>
                  <a:pt x="62" y="175"/>
                  <a:pt x="62" y="175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6" y="231"/>
                </a:cubicBezTo>
                <a:cubicBezTo>
                  <a:pt x="85" y="231"/>
                  <a:pt x="84" y="175"/>
                  <a:pt x="84" y="175"/>
                </a:cubicBezTo>
                <a:cubicBezTo>
                  <a:pt x="97" y="175"/>
                  <a:pt x="97" y="175"/>
                  <a:pt x="97" y="175"/>
                </a:cubicBezTo>
                <a:cubicBezTo>
                  <a:pt x="83" y="91"/>
                  <a:pt x="83" y="91"/>
                  <a:pt x="83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1"/>
                  <a:pt x="108" y="143"/>
                  <a:pt x="112" y="142"/>
                </a:cubicBezTo>
                <a:cubicBezTo>
                  <a:pt x="115" y="140"/>
                  <a:pt x="117" y="137"/>
                  <a:pt x="116" y="1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9829AC3-F8FA-4251-B5D6-A68A5269CC8C}"/>
              </a:ext>
            </a:extLst>
          </p:cNvPr>
          <p:cNvSpPr>
            <a:spLocks noEditPoints="1"/>
          </p:cNvSpPr>
          <p:nvPr/>
        </p:nvSpPr>
        <p:spPr bwMode="auto">
          <a:xfrm>
            <a:off x="10392015" y="2916822"/>
            <a:ext cx="502979" cy="1024824"/>
          </a:xfrm>
          <a:custGeom>
            <a:avLst/>
            <a:gdLst>
              <a:gd name="T0" fmla="*/ 59 w 117"/>
              <a:gd name="T1" fmla="*/ 41 h 238"/>
              <a:gd name="T2" fmla="*/ 79 w 117"/>
              <a:gd name="T3" fmla="*/ 21 h 238"/>
              <a:gd name="T4" fmla="*/ 59 w 117"/>
              <a:gd name="T5" fmla="*/ 0 h 238"/>
              <a:gd name="T6" fmla="*/ 38 w 117"/>
              <a:gd name="T7" fmla="*/ 21 h 238"/>
              <a:gd name="T8" fmla="*/ 59 w 117"/>
              <a:gd name="T9" fmla="*/ 41 h 238"/>
              <a:gd name="T10" fmla="*/ 116 w 117"/>
              <a:gd name="T11" fmla="*/ 134 h 238"/>
              <a:gd name="T12" fmla="*/ 92 w 117"/>
              <a:gd name="T13" fmla="*/ 64 h 238"/>
              <a:gd name="T14" fmla="*/ 59 w 117"/>
              <a:gd name="T15" fmla="*/ 51 h 238"/>
              <a:gd name="T16" fmla="*/ 25 w 117"/>
              <a:gd name="T17" fmla="*/ 64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4 w 117"/>
              <a:gd name="T25" fmla="*/ 91 h 238"/>
              <a:gd name="T26" fmla="*/ 20 w 117"/>
              <a:gd name="T27" fmla="*/ 175 h 238"/>
              <a:gd name="T28" fmla="*/ 33 w 117"/>
              <a:gd name="T29" fmla="*/ 175 h 238"/>
              <a:gd name="T30" fmla="*/ 31 w 117"/>
              <a:gd name="T31" fmla="*/ 231 h 238"/>
              <a:gd name="T32" fmla="*/ 40 w 117"/>
              <a:gd name="T33" fmla="*/ 238 h 238"/>
              <a:gd name="T34" fmla="*/ 49 w 117"/>
              <a:gd name="T35" fmla="*/ 231 h 238"/>
              <a:gd name="T36" fmla="*/ 55 w 117"/>
              <a:gd name="T37" fmla="*/ 175 h 238"/>
              <a:gd name="T38" fmla="*/ 62 w 117"/>
              <a:gd name="T39" fmla="*/ 175 h 238"/>
              <a:gd name="T40" fmla="*/ 68 w 117"/>
              <a:gd name="T41" fmla="*/ 231 h 238"/>
              <a:gd name="T42" fmla="*/ 77 w 117"/>
              <a:gd name="T43" fmla="*/ 238 h 238"/>
              <a:gd name="T44" fmla="*/ 86 w 117"/>
              <a:gd name="T45" fmla="*/ 231 h 238"/>
              <a:gd name="T46" fmla="*/ 84 w 117"/>
              <a:gd name="T47" fmla="*/ 175 h 238"/>
              <a:gd name="T48" fmla="*/ 97 w 117"/>
              <a:gd name="T49" fmla="*/ 175 h 238"/>
              <a:gd name="T50" fmla="*/ 83 w 117"/>
              <a:gd name="T51" fmla="*/ 91 h 238"/>
              <a:gd name="T52" fmla="*/ 103 w 117"/>
              <a:gd name="T53" fmla="*/ 139 h 238"/>
              <a:gd name="T54" fmla="*/ 112 w 117"/>
              <a:gd name="T55" fmla="*/ 142 h 238"/>
              <a:gd name="T56" fmla="*/ 116 w 117"/>
              <a:gd name="T5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7" h="238">
                <a:moveTo>
                  <a:pt x="59" y="41"/>
                </a:moveTo>
                <a:cubicBezTo>
                  <a:pt x="70" y="41"/>
                  <a:pt x="79" y="32"/>
                  <a:pt x="79" y="21"/>
                </a:cubicBezTo>
                <a:cubicBezTo>
                  <a:pt x="79" y="9"/>
                  <a:pt x="70" y="0"/>
                  <a:pt x="59" y="0"/>
                </a:cubicBezTo>
                <a:cubicBezTo>
                  <a:pt x="47" y="0"/>
                  <a:pt x="38" y="9"/>
                  <a:pt x="38" y="21"/>
                </a:cubicBezTo>
                <a:cubicBezTo>
                  <a:pt x="38" y="32"/>
                  <a:pt x="47" y="41"/>
                  <a:pt x="59" y="41"/>
                </a:cubicBezTo>
                <a:close/>
                <a:moveTo>
                  <a:pt x="116" y="134"/>
                </a:moveTo>
                <a:cubicBezTo>
                  <a:pt x="116" y="134"/>
                  <a:pt x="96" y="73"/>
                  <a:pt x="92" y="64"/>
                </a:cubicBezTo>
                <a:cubicBezTo>
                  <a:pt x="88" y="56"/>
                  <a:pt x="79" y="51"/>
                  <a:pt x="59" y="51"/>
                </a:cubicBezTo>
                <a:cubicBezTo>
                  <a:pt x="38" y="51"/>
                  <a:pt x="29" y="56"/>
                  <a:pt x="25" y="64"/>
                </a:cubicBezTo>
                <a:cubicBezTo>
                  <a:pt x="21" y="73"/>
                  <a:pt x="1" y="134"/>
                  <a:pt x="1" y="134"/>
                </a:cubicBezTo>
                <a:cubicBezTo>
                  <a:pt x="0" y="137"/>
                  <a:pt x="2" y="140"/>
                  <a:pt x="5" y="142"/>
                </a:cubicBezTo>
                <a:cubicBezTo>
                  <a:pt x="9" y="143"/>
                  <a:pt x="12" y="141"/>
                  <a:pt x="14" y="139"/>
                </a:cubicBezTo>
                <a:cubicBezTo>
                  <a:pt x="34" y="91"/>
                  <a:pt x="34" y="91"/>
                  <a:pt x="34" y="91"/>
                </a:cubicBezTo>
                <a:cubicBezTo>
                  <a:pt x="20" y="175"/>
                  <a:pt x="20" y="175"/>
                  <a:pt x="20" y="175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33" y="175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9" y="235"/>
                  <a:pt x="49" y="231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62" y="175"/>
                  <a:pt x="62" y="175"/>
                  <a:pt x="62" y="175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6" y="231"/>
                </a:cubicBezTo>
                <a:cubicBezTo>
                  <a:pt x="85" y="231"/>
                  <a:pt x="84" y="175"/>
                  <a:pt x="84" y="175"/>
                </a:cubicBezTo>
                <a:cubicBezTo>
                  <a:pt x="97" y="175"/>
                  <a:pt x="97" y="175"/>
                  <a:pt x="97" y="175"/>
                </a:cubicBezTo>
                <a:cubicBezTo>
                  <a:pt x="83" y="91"/>
                  <a:pt x="83" y="91"/>
                  <a:pt x="83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1"/>
                  <a:pt x="108" y="143"/>
                  <a:pt x="112" y="142"/>
                </a:cubicBezTo>
                <a:cubicBezTo>
                  <a:pt x="115" y="140"/>
                  <a:pt x="117" y="137"/>
                  <a:pt x="116" y="1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DCE40473-DCFA-4D3D-BA07-F15A70A391AB}"/>
              </a:ext>
            </a:extLst>
          </p:cNvPr>
          <p:cNvSpPr>
            <a:spLocks noEditPoints="1"/>
          </p:cNvSpPr>
          <p:nvPr/>
        </p:nvSpPr>
        <p:spPr bwMode="auto">
          <a:xfrm>
            <a:off x="10680010" y="1860702"/>
            <a:ext cx="502981" cy="1024824"/>
          </a:xfrm>
          <a:custGeom>
            <a:avLst/>
            <a:gdLst>
              <a:gd name="T0" fmla="*/ 59 w 117"/>
              <a:gd name="T1" fmla="*/ 41 h 238"/>
              <a:gd name="T2" fmla="*/ 79 w 117"/>
              <a:gd name="T3" fmla="*/ 21 h 238"/>
              <a:gd name="T4" fmla="*/ 59 w 117"/>
              <a:gd name="T5" fmla="*/ 0 h 238"/>
              <a:gd name="T6" fmla="*/ 38 w 117"/>
              <a:gd name="T7" fmla="*/ 21 h 238"/>
              <a:gd name="T8" fmla="*/ 59 w 117"/>
              <a:gd name="T9" fmla="*/ 41 h 238"/>
              <a:gd name="T10" fmla="*/ 116 w 117"/>
              <a:gd name="T11" fmla="*/ 134 h 238"/>
              <a:gd name="T12" fmla="*/ 92 w 117"/>
              <a:gd name="T13" fmla="*/ 64 h 238"/>
              <a:gd name="T14" fmla="*/ 59 w 117"/>
              <a:gd name="T15" fmla="*/ 51 h 238"/>
              <a:gd name="T16" fmla="*/ 25 w 117"/>
              <a:gd name="T17" fmla="*/ 64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4 w 117"/>
              <a:gd name="T25" fmla="*/ 91 h 238"/>
              <a:gd name="T26" fmla="*/ 20 w 117"/>
              <a:gd name="T27" fmla="*/ 175 h 238"/>
              <a:gd name="T28" fmla="*/ 33 w 117"/>
              <a:gd name="T29" fmla="*/ 175 h 238"/>
              <a:gd name="T30" fmla="*/ 31 w 117"/>
              <a:gd name="T31" fmla="*/ 231 h 238"/>
              <a:gd name="T32" fmla="*/ 40 w 117"/>
              <a:gd name="T33" fmla="*/ 238 h 238"/>
              <a:gd name="T34" fmla="*/ 49 w 117"/>
              <a:gd name="T35" fmla="*/ 231 h 238"/>
              <a:gd name="T36" fmla="*/ 55 w 117"/>
              <a:gd name="T37" fmla="*/ 175 h 238"/>
              <a:gd name="T38" fmla="*/ 62 w 117"/>
              <a:gd name="T39" fmla="*/ 175 h 238"/>
              <a:gd name="T40" fmla="*/ 68 w 117"/>
              <a:gd name="T41" fmla="*/ 231 h 238"/>
              <a:gd name="T42" fmla="*/ 77 w 117"/>
              <a:gd name="T43" fmla="*/ 238 h 238"/>
              <a:gd name="T44" fmla="*/ 86 w 117"/>
              <a:gd name="T45" fmla="*/ 231 h 238"/>
              <a:gd name="T46" fmla="*/ 84 w 117"/>
              <a:gd name="T47" fmla="*/ 175 h 238"/>
              <a:gd name="T48" fmla="*/ 97 w 117"/>
              <a:gd name="T49" fmla="*/ 175 h 238"/>
              <a:gd name="T50" fmla="*/ 83 w 117"/>
              <a:gd name="T51" fmla="*/ 91 h 238"/>
              <a:gd name="T52" fmla="*/ 103 w 117"/>
              <a:gd name="T53" fmla="*/ 139 h 238"/>
              <a:gd name="T54" fmla="*/ 112 w 117"/>
              <a:gd name="T55" fmla="*/ 142 h 238"/>
              <a:gd name="T56" fmla="*/ 116 w 117"/>
              <a:gd name="T5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7" h="238">
                <a:moveTo>
                  <a:pt x="59" y="41"/>
                </a:moveTo>
                <a:cubicBezTo>
                  <a:pt x="70" y="41"/>
                  <a:pt x="79" y="32"/>
                  <a:pt x="79" y="21"/>
                </a:cubicBezTo>
                <a:cubicBezTo>
                  <a:pt x="79" y="9"/>
                  <a:pt x="70" y="0"/>
                  <a:pt x="59" y="0"/>
                </a:cubicBezTo>
                <a:cubicBezTo>
                  <a:pt x="47" y="0"/>
                  <a:pt x="38" y="9"/>
                  <a:pt x="38" y="21"/>
                </a:cubicBezTo>
                <a:cubicBezTo>
                  <a:pt x="38" y="32"/>
                  <a:pt x="47" y="41"/>
                  <a:pt x="59" y="41"/>
                </a:cubicBezTo>
                <a:close/>
                <a:moveTo>
                  <a:pt x="116" y="134"/>
                </a:moveTo>
                <a:cubicBezTo>
                  <a:pt x="116" y="134"/>
                  <a:pt x="96" y="73"/>
                  <a:pt x="92" y="64"/>
                </a:cubicBezTo>
                <a:cubicBezTo>
                  <a:pt x="88" y="56"/>
                  <a:pt x="79" y="51"/>
                  <a:pt x="59" y="51"/>
                </a:cubicBezTo>
                <a:cubicBezTo>
                  <a:pt x="38" y="51"/>
                  <a:pt x="29" y="56"/>
                  <a:pt x="25" y="64"/>
                </a:cubicBezTo>
                <a:cubicBezTo>
                  <a:pt x="21" y="73"/>
                  <a:pt x="1" y="134"/>
                  <a:pt x="1" y="134"/>
                </a:cubicBezTo>
                <a:cubicBezTo>
                  <a:pt x="0" y="137"/>
                  <a:pt x="2" y="140"/>
                  <a:pt x="5" y="142"/>
                </a:cubicBezTo>
                <a:cubicBezTo>
                  <a:pt x="9" y="143"/>
                  <a:pt x="12" y="141"/>
                  <a:pt x="14" y="139"/>
                </a:cubicBezTo>
                <a:cubicBezTo>
                  <a:pt x="34" y="91"/>
                  <a:pt x="34" y="91"/>
                  <a:pt x="34" y="91"/>
                </a:cubicBezTo>
                <a:cubicBezTo>
                  <a:pt x="20" y="175"/>
                  <a:pt x="20" y="175"/>
                  <a:pt x="20" y="175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33" y="175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9" y="235"/>
                  <a:pt x="49" y="231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62" y="175"/>
                  <a:pt x="62" y="175"/>
                  <a:pt x="62" y="175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6" y="231"/>
                </a:cubicBezTo>
                <a:cubicBezTo>
                  <a:pt x="85" y="231"/>
                  <a:pt x="84" y="175"/>
                  <a:pt x="84" y="175"/>
                </a:cubicBezTo>
                <a:cubicBezTo>
                  <a:pt x="97" y="175"/>
                  <a:pt x="97" y="175"/>
                  <a:pt x="97" y="175"/>
                </a:cubicBezTo>
                <a:cubicBezTo>
                  <a:pt x="83" y="91"/>
                  <a:pt x="83" y="91"/>
                  <a:pt x="83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1"/>
                  <a:pt x="108" y="143"/>
                  <a:pt x="112" y="142"/>
                </a:cubicBezTo>
                <a:cubicBezTo>
                  <a:pt x="115" y="140"/>
                  <a:pt x="117" y="137"/>
                  <a:pt x="116" y="134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15" name="Freeform 36">
            <a:extLst>
              <a:ext uri="{FF2B5EF4-FFF2-40B4-BE49-F238E27FC236}">
                <a16:creationId xmlns:a16="http://schemas.microsoft.com/office/drawing/2014/main" id="{F8BB0A5C-2FDC-4F99-BD87-535596600BDD}"/>
              </a:ext>
            </a:extLst>
          </p:cNvPr>
          <p:cNvSpPr>
            <a:spLocks noEditPoints="1"/>
          </p:cNvSpPr>
          <p:nvPr/>
        </p:nvSpPr>
        <p:spPr bwMode="auto">
          <a:xfrm>
            <a:off x="10962358" y="2916822"/>
            <a:ext cx="514275" cy="1024824"/>
          </a:xfrm>
          <a:custGeom>
            <a:avLst/>
            <a:gdLst>
              <a:gd name="T0" fmla="*/ 58 w 117"/>
              <a:gd name="T1" fmla="*/ 41 h 238"/>
              <a:gd name="T2" fmla="*/ 79 w 117"/>
              <a:gd name="T3" fmla="*/ 20 h 238"/>
              <a:gd name="T4" fmla="*/ 58 w 117"/>
              <a:gd name="T5" fmla="*/ 0 h 238"/>
              <a:gd name="T6" fmla="*/ 38 w 117"/>
              <a:gd name="T7" fmla="*/ 20 h 238"/>
              <a:gd name="T8" fmla="*/ 58 w 117"/>
              <a:gd name="T9" fmla="*/ 41 h 238"/>
              <a:gd name="T10" fmla="*/ 116 w 117"/>
              <a:gd name="T11" fmla="*/ 134 h 238"/>
              <a:gd name="T12" fmla="*/ 92 w 117"/>
              <a:gd name="T13" fmla="*/ 65 h 238"/>
              <a:gd name="T14" fmla="*/ 58 w 117"/>
              <a:gd name="T15" fmla="*/ 51 h 238"/>
              <a:gd name="T16" fmla="*/ 25 w 117"/>
              <a:gd name="T17" fmla="*/ 65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5 w 117"/>
              <a:gd name="T25" fmla="*/ 91 h 238"/>
              <a:gd name="T26" fmla="*/ 31 w 117"/>
              <a:gd name="T27" fmla="*/ 231 h 238"/>
              <a:gd name="T28" fmla="*/ 40 w 117"/>
              <a:gd name="T29" fmla="*/ 238 h 238"/>
              <a:gd name="T30" fmla="*/ 49 w 117"/>
              <a:gd name="T31" fmla="*/ 231 h 238"/>
              <a:gd name="T32" fmla="*/ 58 w 117"/>
              <a:gd name="T33" fmla="*/ 149 h 238"/>
              <a:gd name="T34" fmla="*/ 68 w 117"/>
              <a:gd name="T35" fmla="*/ 231 h 238"/>
              <a:gd name="T36" fmla="*/ 77 w 117"/>
              <a:gd name="T37" fmla="*/ 238 h 238"/>
              <a:gd name="T38" fmla="*/ 85 w 117"/>
              <a:gd name="T39" fmla="*/ 231 h 238"/>
              <a:gd name="T40" fmla="*/ 82 w 117"/>
              <a:gd name="T41" fmla="*/ 91 h 238"/>
              <a:gd name="T42" fmla="*/ 103 w 117"/>
              <a:gd name="T43" fmla="*/ 139 h 238"/>
              <a:gd name="T44" fmla="*/ 112 w 117"/>
              <a:gd name="T45" fmla="*/ 142 h 238"/>
              <a:gd name="T46" fmla="*/ 116 w 117"/>
              <a:gd name="T4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7" h="238">
                <a:moveTo>
                  <a:pt x="58" y="41"/>
                </a:moveTo>
                <a:cubicBezTo>
                  <a:pt x="70" y="41"/>
                  <a:pt x="79" y="32"/>
                  <a:pt x="79" y="20"/>
                </a:cubicBezTo>
                <a:cubicBezTo>
                  <a:pt x="79" y="9"/>
                  <a:pt x="70" y="0"/>
                  <a:pt x="58" y="0"/>
                </a:cubicBezTo>
                <a:cubicBezTo>
                  <a:pt x="47" y="0"/>
                  <a:pt x="38" y="9"/>
                  <a:pt x="38" y="20"/>
                </a:cubicBezTo>
                <a:cubicBezTo>
                  <a:pt x="38" y="32"/>
                  <a:pt x="47" y="41"/>
                  <a:pt x="58" y="41"/>
                </a:cubicBezTo>
                <a:close/>
                <a:moveTo>
                  <a:pt x="116" y="134"/>
                </a:moveTo>
                <a:cubicBezTo>
                  <a:pt x="116" y="135"/>
                  <a:pt x="96" y="73"/>
                  <a:pt x="92" y="65"/>
                </a:cubicBezTo>
                <a:cubicBezTo>
                  <a:pt x="88" y="56"/>
                  <a:pt x="79" y="51"/>
                  <a:pt x="58" y="51"/>
                </a:cubicBezTo>
                <a:cubicBezTo>
                  <a:pt x="38" y="51"/>
                  <a:pt x="29" y="56"/>
                  <a:pt x="25" y="65"/>
                </a:cubicBezTo>
                <a:cubicBezTo>
                  <a:pt x="20" y="73"/>
                  <a:pt x="1" y="135"/>
                  <a:pt x="1" y="134"/>
                </a:cubicBezTo>
                <a:cubicBezTo>
                  <a:pt x="0" y="137"/>
                  <a:pt x="2" y="141"/>
                  <a:pt x="5" y="142"/>
                </a:cubicBezTo>
                <a:cubicBezTo>
                  <a:pt x="9" y="143"/>
                  <a:pt x="12" y="142"/>
                  <a:pt x="14" y="139"/>
                </a:cubicBezTo>
                <a:cubicBezTo>
                  <a:pt x="35" y="91"/>
                  <a:pt x="35" y="91"/>
                  <a:pt x="35" y="91"/>
                </a:cubicBezTo>
                <a:cubicBezTo>
                  <a:pt x="35" y="91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8" y="235"/>
                  <a:pt x="49" y="231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5" y="231"/>
                </a:cubicBezTo>
                <a:cubicBezTo>
                  <a:pt x="85" y="231"/>
                  <a:pt x="82" y="91"/>
                  <a:pt x="82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2"/>
                  <a:pt x="108" y="143"/>
                  <a:pt x="112" y="142"/>
                </a:cubicBezTo>
                <a:cubicBezTo>
                  <a:pt x="115" y="141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17" name="Freeform 38">
            <a:extLst>
              <a:ext uri="{FF2B5EF4-FFF2-40B4-BE49-F238E27FC236}">
                <a16:creationId xmlns:a16="http://schemas.microsoft.com/office/drawing/2014/main" id="{051A9EA2-FDFF-4912-BD4D-D9F6B47E31AC}"/>
              </a:ext>
            </a:extLst>
          </p:cNvPr>
          <p:cNvSpPr>
            <a:spLocks noEditPoints="1"/>
          </p:cNvSpPr>
          <p:nvPr/>
        </p:nvSpPr>
        <p:spPr bwMode="auto">
          <a:xfrm>
            <a:off x="11250355" y="1860702"/>
            <a:ext cx="514275" cy="1024824"/>
          </a:xfrm>
          <a:custGeom>
            <a:avLst/>
            <a:gdLst>
              <a:gd name="T0" fmla="*/ 58 w 117"/>
              <a:gd name="T1" fmla="*/ 41 h 238"/>
              <a:gd name="T2" fmla="*/ 79 w 117"/>
              <a:gd name="T3" fmla="*/ 20 h 238"/>
              <a:gd name="T4" fmla="*/ 58 w 117"/>
              <a:gd name="T5" fmla="*/ 0 h 238"/>
              <a:gd name="T6" fmla="*/ 38 w 117"/>
              <a:gd name="T7" fmla="*/ 20 h 238"/>
              <a:gd name="T8" fmla="*/ 58 w 117"/>
              <a:gd name="T9" fmla="*/ 41 h 238"/>
              <a:gd name="T10" fmla="*/ 116 w 117"/>
              <a:gd name="T11" fmla="*/ 134 h 238"/>
              <a:gd name="T12" fmla="*/ 92 w 117"/>
              <a:gd name="T13" fmla="*/ 65 h 238"/>
              <a:gd name="T14" fmla="*/ 58 w 117"/>
              <a:gd name="T15" fmla="*/ 51 h 238"/>
              <a:gd name="T16" fmla="*/ 25 w 117"/>
              <a:gd name="T17" fmla="*/ 65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5 w 117"/>
              <a:gd name="T25" fmla="*/ 91 h 238"/>
              <a:gd name="T26" fmla="*/ 31 w 117"/>
              <a:gd name="T27" fmla="*/ 231 h 238"/>
              <a:gd name="T28" fmla="*/ 40 w 117"/>
              <a:gd name="T29" fmla="*/ 238 h 238"/>
              <a:gd name="T30" fmla="*/ 49 w 117"/>
              <a:gd name="T31" fmla="*/ 231 h 238"/>
              <a:gd name="T32" fmla="*/ 58 w 117"/>
              <a:gd name="T33" fmla="*/ 149 h 238"/>
              <a:gd name="T34" fmla="*/ 68 w 117"/>
              <a:gd name="T35" fmla="*/ 231 h 238"/>
              <a:gd name="T36" fmla="*/ 77 w 117"/>
              <a:gd name="T37" fmla="*/ 238 h 238"/>
              <a:gd name="T38" fmla="*/ 85 w 117"/>
              <a:gd name="T39" fmla="*/ 231 h 238"/>
              <a:gd name="T40" fmla="*/ 82 w 117"/>
              <a:gd name="T41" fmla="*/ 91 h 238"/>
              <a:gd name="T42" fmla="*/ 103 w 117"/>
              <a:gd name="T43" fmla="*/ 139 h 238"/>
              <a:gd name="T44" fmla="*/ 112 w 117"/>
              <a:gd name="T45" fmla="*/ 142 h 238"/>
              <a:gd name="T46" fmla="*/ 116 w 117"/>
              <a:gd name="T4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7" h="238">
                <a:moveTo>
                  <a:pt x="58" y="41"/>
                </a:moveTo>
                <a:cubicBezTo>
                  <a:pt x="70" y="41"/>
                  <a:pt x="79" y="32"/>
                  <a:pt x="79" y="20"/>
                </a:cubicBezTo>
                <a:cubicBezTo>
                  <a:pt x="79" y="9"/>
                  <a:pt x="70" y="0"/>
                  <a:pt x="58" y="0"/>
                </a:cubicBezTo>
                <a:cubicBezTo>
                  <a:pt x="47" y="0"/>
                  <a:pt x="38" y="9"/>
                  <a:pt x="38" y="20"/>
                </a:cubicBezTo>
                <a:cubicBezTo>
                  <a:pt x="38" y="32"/>
                  <a:pt x="47" y="41"/>
                  <a:pt x="58" y="41"/>
                </a:cubicBezTo>
                <a:close/>
                <a:moveTo>
                  <a:pt x="116" y="134"/>
                </a:moveTo>
                <a:cubicBezTo>
                  <a:pt x="116" y="135"/>
                  <a:pt x="96" y="73"/>
                  <a:pt x="92" y="65"/>
                </a:cubicBezTo>
                <a:cubicBezTo>
                  <a:pt x="88" y="56"/>
                  <a:pt x="79" y="51"/>
                  <a:pt x="58" y="51"/>
                </a:cubicBezTo>
                <a:cubicBezTo>
                  <a:pt x="38" y="51"/>
                  <a:pt x="29" y="56"/>
                  <a:pt x="25" y="65"/>
                </a:cubicBezTo>
                <a:cubicBezTo>
                  <a:pt x="20" y="73"/>
                  <a:pt x="1" y="135"/>
                  <a:pt x="1" y="134"/>
                </a:cubicBezTo>
                <a:cubicBezTo>
                  <a:pt x="0" y="137"/>
                  <a:pt x="2" y="141"/>
                  <a:pt x="5" y="142"/>
                </a:cubicBezTo>
                <a:cubicBezTo>
                  <a:pt x="9" y="143"/>
                  <a:pt x="12" y="142"/>
                  <a:pt x="14" y="139"/>
                </a:cubicBezTo>
                <a:cubicBezTo>
                  <a:pt x="35" y="91"/>
                  <a:pt x="35" y="91"/>
                  <a:pt x="35" y="91"/>
                </a:cubicBezTo>
                <a:cubicBezTo>
                  <a:pt x="35" y="91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8" y="235"/>
                  <a:pt x="49" y="231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5" y="231"/>
                </a:cubicBezTo>
                <a:cubicBezTo>
                  <a:pt x="85" y="231"/>
                  <a:pt x="82" y="91"/>
                  <a:pt x="82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2"/>
                  <a:pt x="108" y="143"/>
                  <a:pt x="112" y="142"/>
                </a:cubicBezTo>
                <a:cubicBezTo>
                  <a:pt x="115" y="141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FDC371-0B17-4891-A1CD-775EDD02A494}"/>
              </a:ext>
            </a:extLst>
          </p:cNvPr>
          <p:cNvSpPr txBox="1"/>
          <p:nvPr/>
        </p:nvSpPr>
        <p:spPr>
          <a:xfrm>
            <a:off x="726014" y="1493355"/>
            <a:ext cx="2339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s-CO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GERENTE DE </a:t>
            </a:r>
          </a:p>
          <a:p>
            <a:pPr fontAlgn="ctr"/>
            <a:r>
              <a:rPr lang="es-CO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</a:p>
          <a:p>
            <a:pPr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Gerencia de proyectos de gestión catastral: formación, actualización y conservación.</a:t>
            </a:r>
          </a:p>
          <a:p>
            <a:pPr font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Perfil: </a:t>
            </a:r>
          </a:p>
          <a:p>
            <a:pPr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Economía, Administración, Ingenierías con estudios de posgrado en Gerencia de proyectos, Gestión y planificación del desarrollo urbano y regional o Economía</a:t>
            </a:r>
            <a:endParaRPr lang="es-CO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665228-83D6-4DC7-BC7C-3DB6B1648790}"/>
              </a:ext>
            </a:extLst>
          </p:cNvPr>
          <p:cNvGrpSpPr/>
          <p:nvPr/>
        </p:nvGrpSpPr>
        <p:grpSpPr>
          <a:xfrm>
            <a:off x="0" y="529254"/>
            <a:ext cx="9143999" cy="471941"/>
            <a:chOff x="0" y="889391"/>
            <a:chExt cx="12191999" cy="62925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7FDA94-10B4-43FB-BFAB-4BF30CC0FA85}"/>
                </a:ext>
              </a:extLst>
            </p:cNvPr>
            <p:cNvSpPr txBox="1"/>
            <p:nvPr/>
          </p:nvSpPr>
          <p:spPr>
            <a:xfrm>
              <a:off x="0" y="889391"/>
              <a:ext cx="12191999" cy="621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700" spc="2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Equipo</a:t>
              </a:r>
              <a:r>
                <a:rPr lang="en-US" sz="2700" spc="2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 Transversal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FD02412-EBEB-4B71-8646-A5367856BA9D}"/>
                </a:ext>
              </a:extLst>
            </p:cNvPr>
            <p:cNvCxnSpPr>
              <a:cxnSpLocks/>
            </p:cNvCxnSpPr>
            <p:nvPr/>
          </p:nvCxnSpPr>
          <p:spPr>
            <a:xfrm>
              <a:off x="5757208" y="1518645"/>
              <a:ext cx="67758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24">
            <a:extLst>
              <a:ext uri="{FF2B5EF4-FFF2-40B4-BE49-F238E27FC236}">
                <a16:creationId xmlns:a16="http://schemas.microsoft.com/office/drawing/2014/main" id="{151A6761-2D7B-354E-8A76-BA8E4FD190B1}"/>
              </a:ext>
            </a:extLst>
          </p:cNvPr>
          <p:cNvSpPr txBox="1"/>
          <p:nvPr/>
        </p:nvSpPr>
        <p:spPr>
          <a:xfrm>
            <a:off x="3466320" y="1493355"/>
            <a:ext cx="23391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s-CO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COORDINADOR DE TECNOLOGÍA Y DATOS</a:t>
            </a:r>
          </a:p>
          <a:p>
            <a:pPr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Administración de Infraestructura tecnológica para proyectos de actualización catastral multipropósito.</a:t>
            </a:r>
          </a:p>
          <a:p>
            <a:pPr font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Perfil: </a:t>
            </a:r>
          </a:p>
          <a:p>
            <a:pPr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Ingeniería de sistemas, electrónica o ingeniería catastral y geodesia</a:t>
            </a:r>
            <a:endParaRPr lang="es-CO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2A7781FC-F128-0241-B053-E7D8DBB962C5}"/>
              </a:ext>
            </a:extLst>
          </p:cNvPr>
          <p:cNvSpPr txBox="1"/>
          <p:nvPr/>
        </p:nvSpPr>
        <p:spPr>
          <a:xfrm>
            <a:off x="6384147" y="1493355"/>
            <a:ext cx="2339163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s-CO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ASESOR </a:t>
            </a:r>
            <a:br>
              <a:rPr lang="es-CO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JURÍDICO</a:t>
            </a:r>
          </a:p>
          <a:p>
            <a:pPr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Apoyar el componente jurídico en los proyectos de actualización catastral multipropósito (normatividad catastral, derecho constitucional y administrativo, derecho público, derecho de la infraestructura, derecho inmobiliario, notarial y urbanístico, derecho urbanístico)</a:t>
            </a:r>
          </a:p>
          <a:p>
            <a:pPr font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Perfil: </a:t>
            </a:r>
          </a:p>
          <a:p>
            <a:pPr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Abogados/Derecho</a:t>
            </a:r>
            <a:endParaRPr lang="es-CO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54608E6F-38F1-5A4B-A31E-8357AC73A5EC}"/>
              </a:ext>
            </a:extLst>
          </p:cNvPr>
          <p:cNvSpPr/>
          <p:nvPr/>
        </p:nvSpPr>
        <p:spPr>
          <a:xfrm>
            <a:off x="2062717" y="272520"/>
            <a:ext cx="925690" cy="9256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3" name="Gráfico 42">
            <a:extLst>
              <a:ext uri="{FF2B5EF4-FFF2-40B4-BE49-F238E27FC236}">
                <a16:creationId xmlns:a16="http://schemas.microsoft.com/office/drawing/2014/main" id="{3D662BB3-DF7D-5345-933A-720B7C3D1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7623" y="464173"/>
            <a:ext cx="523059" cy="531362"/>
          </a:xfrm>
          <a:prstGeom prst="rect">
            <a:avLst/>
          </a:prstGeom>
        </p:spPr>
      </p:pic>
      <p:sp>
        <p:nvSpPr>
          <p:cNvPr id="33" name="Cheurón 32">
            <a:extLst>
              <a:ext uri="{FF2B5EF4-FFF2-40B4-BE49-F238E27FC236}">
                <a16:creationId xmlns:a16="http://schemas.microsoft.com/office/drawing/2014/main" id="{7F8107CE-BFBD-BD40-B866-B5806CD1D2E4}"/>
              </a:ext>
            </a:extLst>
          </p:cNvPr>
          <p:cNvSpPr/>
          <p:nvPr/>
        </p:nvSpPr>
        <p:spPr>
          <a:xfrm>
            <a:off x="549849" y="1546520"/>
            <a:ext cx="197431" cy="197431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44" name="Cheurón 43">
            <a:extLst>
              <a:ext uri="{FF2B5EF4-FFF2-40B4-BE49-F238E27FC236}">
                <a16:creationId xmlns:a16="http://schemas.microsoft.com/office/drawing/2014/main" id="{46375AFB-88FA-D34D-8988-B17828530C89}"/>
              </a:ext>
            </a:extLst>
          </p:cNvPr>
          <p:cNvSpPr/>
          <p:nvPr/>
        </p:nvSpPr>
        <p:spPr>
          <a:xfrm>
            <a:off x="3282416" y="1546520"/>
            <a:ext cx="197431" cy="197431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45" name="Cheurón 44">
            <a:extLst>
              <a:ext uri="{FF2B5EF4-FFF2-40B4-BE49-F238E27FC236}">
                <a16:creationId xmlns:a16="http://schemas.microsoft.com/office/drawing/2014/main" id="{6FAA4B91-C896-CA47-BAE9-13C1044F044B}"/>
              </a:ext>
            </a:extLst>
          </p:cNvPr>
          <p:cNvSpPr/>
          <p:nvPr/>
        </p:nvSpPr>
        <p:spPr>
          <a:xfrm>
            <a:off x="6217003" y="1546520"/>
            <a:ext cx="197431" cy="197431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0A78F97-EA50-8C4C-A815-148403CFB4C4}"/>
              </a:ext>
            </a:extLst>
          </p:cNvPr>
          <p:cNvGrpSpPr/>
          <p:nvPr/>
        </p:nvGrpSpPr>
        <p:grpSpPr>
          <a:xfrm>
            <a:off x="3724668" y="4221062"/>
            <a:ext cx="1694661" cy="786368"/>
            <a:chOff x="3482349" y="4101834"/>
            <a:chExt cx="2244841" cy="1041666"/>
          </a:xfrm>
        </p:grpSpPr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DECD604E-EAE4-E340-93C7-884C86E47C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4211" y="4101834"/>
              <a:ext cx="502979" cy="1024824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3C23D4EC-6DFC-D740-94ED-51160DDA6D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6736" y="4101834"/>
              <a:ext cx="502979" cy="1024824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D0FBD57A-3F52-CD48-889E-D258E8DB6D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9827" y="4101834"/>
              <a:ext cx="514275" cy="1024824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0FA0F722-6A61-5D4F-B901-3F6F897FBD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2349" y="4118676"/>
              <a:ext cx="514275" cy="1024824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</p:grpSp>
      <p:pic>
        <p:nvPicPr>
          <p:cNvPr id="52" name="Imagen 51">
            <a:extLst>
              <a:ext uri="{FF2B5EF4-FFF2-40B4-BE49-F238E27FC236}">
                <a16:creationId xmlns:a16="http://schemas.microsoft.com/office/drawing/2014/main" id="{76C6A8EE-5575-E646-8FE4-80FD3CEE4E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6168" y="112853"/>
            <a:ext cx="1217199" cy="73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89DD585F-80CF-094B-9D12-321927B86898}"/>
              </a:ext>
            </a:extLst>
          </p:cNvPr>
          <p:cNvGrpSpPr/>
          <p:nvPr/>
        </p:nvGrpSpPr>
        <p:grpSpPr>
          <a:xfrm>
            <a:off x="5184128" y="4266381"/>
            <a:ext cx="1269887" cy="786368"/>
            <a:chOff x="7983768" y="3655313"/>
            <a:chExt cx="1654962" cy="1024824"/>
          </a:xfrm>
          <a:solidFill>
            <a:schemeClr val="accent3"/>
          </a:solidFill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2E63D7BB-CBF9-4286-9068-2677007E0D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35751" y="3655313"/>
              <a:ext cx="502979" cy="1024824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99829AC3-F8FA-4251-B5D6-A68A5269CC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3768" y="3655313"/>
              <a:ext cx="502979" cy="1024824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5" name="Freeform 36">
              <a:extLst>
                <a:ext uri="{FF2B5EF4-FFF2-40B4-BE49-F238E27FC236}">
                  <a16:creationId xmlns:a16="http://schemas.microsoft.com/office/drawing/2014/main" id="{F8BB0A5C-2FDC-4F99-BD87-535596600B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4111" y="3655313"/>
              <a:ext cx="514275" cy="1024824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5FDC371-0B17-4891-A1CD-775EDD02A494}"/>
              </a:ext>
            </a:extLst>
          </p:cNvPr>
          <p:cNvSpPr txBox="1"/>
          <p:nvPr/>
        </p:nvSpPr>
        <p:spPr>
          <a:xfrm>
            <a:off x="726014" y="1493355"/>
            <a:ext cx="25062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s-C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ANALISTA GEOGRÁFICO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 análisis territoriales,  integrar fuentes secundarias y primarias y gestionar  información para proyectos de actualización catastral multipropósito.</a:t>
            </a:r>
          </a:p>
          <a:p>
            <a:pPr fontAlgn="ctr"/>
            <a:r>
              <a:rPr lang="es-CO" sz="12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Perfil: 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Ingenieros, arquitectos con conocimientos especializados en Sistemas de Información Geográfica, Avalúos, Geomática o Gestión Ambiental.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665228-83D6-4DC7-BC7C-3DB6B1648790}"/>
              </a:ext>
            </a:extLst>
          </p:cNvPr>
          <p:cNvGrpSpPr/>
          <p:nvPr/>
        </p:nvGrpSpPr>
        <p:grpSpPr>
          <a:xfrm>
            <a:off x="0" y="529254"/>
            <a:ext cx="9143999" cy="471941"/>
            <a:chOff x="0" y="889391"/>
            <a:chExt cx="12191999" cy="62925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7FDA94-10B4-43FB-BFAB-4BF30CC0FA85}"/>
                </a:ext>
              </a:extLst>
            </p:cNvPr>
            <p:cNvSpPr txBox="1"/>
            <p:nvPr/>
          </p:nvSpPr>
          <p:spPr>
            <a:xfrm>
              <a:off x="0" y="889391"/>
              <a:ext cx="12191999" cy="621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s-CO" sz="2700" spc="2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Diagnóstico</a:t>
              </a:r>
              <a:r>
                <a:rPr lang="en-US" sz="2700" spc="2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 y </a:t>
              </a:r>
              <a:r>
                <a:rPr lang="en-US" sz="2700" spc="2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Montaje</a:t>
              </a:r>
              <a:r>
                <a:rPr lang="en-US" sz="2700" spc="2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 de </a:t>
              </a:r>
              <a:r>
                <a:rPr lang="en-US" sz="2700" spc="2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Insumos</a:t>
              </a:r>
              <a:endParaRPr lang="en-US" sz="2700" spc="23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FD02412-EBEB-4B71-8646-A5367856BA9D}"/>
                </a:ext>
              </a:extLst>
            </p:cNvPr>
            <p:cNvCxnSpPr>
              <a:cxnSpLocks/>
            </p:cNvCxnSpPr>
            <p:nvPr/>
          </p:nvCxnSpPr>
          <p:spPr>
            <a:xfrm>
              <a:off x="5757208" y="1518645"/>
              <a:ext cx="67758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24">
            <a:extLst>
              <a:ext uri="{FF2B5EF4-FFF2-40B4-BE49-F238E27FC236}">
                <a16:creationId xmlns:a16="http://schemas.microsoft.com/office/drawing/2014/main" id="{151A6761-2D7B-354E-8A76-BA8E4FD190B1}"/>
              </a:ext>
            </a:extLst>
          </p:cNvPr>
          <p:cNvSpPr txBox="1"/>
          <p:nvPr/>
        </p:nvSpPr>
        <p:spPr>
          <a:xfrm>
            <a:off x="3901115" y="1493355"/>
            <a:ext cx="18499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ctr"/>
            <a:r>
              <a:rPr lang="es-C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ESTADÍSTICO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Desarrollar modelos econométricos, modelos predictivos, métodos </a:t>
            </a:r>
            <a:r>
              <a:rPr lang="es-CO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valuatorios</a:t>
            </a:r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prediales.</a:t>
            </a:r>
          </a:p>
          <a:p>
            <a:pPr algn="just" fontAlgn="ctr"/>
            <a:r>
              <a:rPr lang="es-CO" sz="12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Perfil: 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Estadísticos y afines</a:t>
            </a:r>
            <a:endParaRPr lang="es-CO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2A7781FC-F128-0241-B053-E7D8DBB962C5}"/>
              </a:ext>
            </a:extLst>
          </p:cNvPr>
          <p:cNvSpPr txBox="1"/>
          <p:nvPr/>
        </p:nvSpPr>
        <p:spPr>
          <a:xfrm>
            <a:off x="6384147" y="1493355"/>
            <a:ext cx="2339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s-C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ANALISTA BASE CATASTRAL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 análisis espaciales, Integración de bases de datos alfanuméricas y geográficas, georreferenciación y </a:t>
            </a:r>
            <a:r>
              <a:rPr lang="es-CO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geocodificación</a:t>
            </a:r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 fontAlgn="ctr"/>
            <a:r>
              <a:rPr lang="es-CO" sz="12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Perfil: 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Profesionales en Ingeniería Catastral y Geodesia, Sistemas, Geográfica, Ambiental y afines.</a:t>
            </a: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54608E6F-38F1-5A4B-A31E-8357AC73A5EC}"/>
              </a:ext>
            </a:extLst>
          </p:cNvPr>
          <p:cNvSpPr/>
          <p:nvPr/>
        </p:nvSpPr>
        <p:spPr>
          <a:xfrm>
            <a:off x="844846" y="272520"/>
            <a:ext cx="925690" cy="9256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heurón 28">
            <a:extLst>
              <a:ext uri="{FF2B5EF4-FFF2-40B4-BE49-F238E27FC236}">
                <a16:creationId xmlns:a16="http://schemas.microsoft.com/office/drawing/2014/main" id="{B9EB2197-CA97-D14A-A090-02DAE2BFA704}"/>
              </a:ext>
            </a:extLst>
          </p:cNvPr>
          <p:cNvSpPr/>
          <p:nvPr/>
        </p:nvSpPr>
        <p:spPr>
          <a:xfrm>
            <a:off x="549849" y="1546520"/>
            <a:ext cx="197431" cy="197431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32804ABC-57D8-E34F-936E-50615B918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7682" y="491374"/>
            <a:ext cx="565936" cy="565936"/>
          </a:xfrm>
          <a:prstGeom prst="rect">
            <a:avLst/>
          </a:prstGeom>
        </p:spPr>
      </p:pic>
      <p:sp>
        <p:nvSpPr>
          <p:cNvPr id="33" name="Cheurón 32">
            <a:extLst>
              <a:ext uri="{FF2B5EF4-FFF2-40B4-BE49-F238E27FC236}">
                <a16:creationId xmlns:a16="http://schemas.microsoft.com/office/drawing/2014/main" id="{D10D475B-A95B-8445-86FE-20A6272723B1}"/>
              </a:ext>
            </a:extLst>
          </p:cNvPr>
          <p:cNvSpPr/>
          <p:nvPr/>
        </p:nvSpPr>
        <p:spPr>
          <a:xfrm>
            <a:off x="3718352" y="1546520"/>
            <a:ext cx="197431" cy="197431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34" name="Cheurón 33">
            <a:extLst>
              <a:ext uri="{FF2B5EF4-FFF2-40B4-BE49-F238E27FC236}">
                <a16:creationId xmlns:a16="http://schemas.microsoft.com/office/drawing/2014/main" id="{63CFE3C9-1CC7-7444-A407-686F6746F3ED}"/>
              </a:ext>
            </a:extLst>
          </p:cNvPr>
          <p:cNvSpPr/>
          <p:nvPr/>
        </p:nvSpPr>
        <p:spPr>
          <a:xfrm>
            <a:off x="6185105" y="1546520"/>
            <a:ext cx="197431" cy="197431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287964B9-05F1-4E41-B19A-B342006B1099}"/>
              </a:ext>
            </a:extLst>
          </p:cNvPr>
          <p:cNvGrpSpPr/>
          <p:nvPr/>
        </p:nvGrpSpPr>
        <p:grpSpPr>
          <a:xfrm>
            <a:off x="3191050" y="4233786"/>
            <a:ext cx="1694661" cy="786368"/>
            <a:chOff x="3482349" y="4101834"/>
            <a:chExt cx="2244841" cy="1041666"/>
          </a:xfrm>
        </p:grpSpPr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76CFAEBB-98B2-CF48-B0FD-E550B5EBB4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4211" y="4101834"/>
              <a:ext cx="502979" cy="1024824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BA5F4F-2444-134D-B511-165940F971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6736" y="4101834"/>
              <a:ext cx="502979" cy="1024824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7FD1BA7A-C6E5-6046-8BC1-73BFA8704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9827" y="4101834"/>
              <a:ext cx="514275" cy="1024824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50575414-26DA-0A41-8643-5980B51CB0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2349" y="4118676"/>
              <a:ext cx="514275" cy="1024824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82A13725-1894-AE46-A8BE-958B6A93F6DF}"/>
              </a:ext>
            </a:extLst>
          </p:cNvPr>
          <p:cNvGrpSpPr/>
          <p:nvPr/>
        </p:nvGrpSpPr>
        <p:grpSpPr>
          <a:xfrm>
            <a:off x="6798361" y="4158026"/>
            <a:ext cx="1694661" cy="786368"/>
            <a:chOff x="3482349" y="4101834"/>
            <a:chExt cx="2244841" cy="1041666"/>
          </a:xfrm>
        </p:grpSpPr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FD65C4D9-7740-B441-BA43-5C6AC7016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4211" y="4101834"/>
              <a:ext cx="502979" cy="1024824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2A2C6461-C518-9748-A973-C779BEE31B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6736" y="4101834"/>
              <a:ext cx="502979" cy="1024824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8E0CCC16-7C1E-C845-8597-7912002585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9827" y="4101834"/>
              <a:ext cx="514275" cy="1024824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02BCC35D-57BC-AD41-B52D-5BEE5C9C2A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2349" y="4118676"/>
              <a:ext cx="514275" cy="1024824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</p:grpSp>
      <p:pic>
        <p:nvPicPr>
          <p:cNvPr id="52" name="Google Shape;357;p54">
            <a:extLst>
              <a:ext uri="{FF2B5EF4-FFF2-40B4-BE49-F238E27FC236}">
                <a16:creationId xmlns:a16="http://schemas.microsoft.com/office/drawing/2014/main" id="{3BA43D0A-930B-8D46-B16F-A292997E33BE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361" y="216255"/>
            <a:ext cx="1075974" cy="506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05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89DD585F-80CF-094B-9D12-321927B86898}"/>
              </a:ext>
            </a:extLst>
          </p:cNvPr>
          <p:cNvGrpSpPr/>
          <p:nvPr/>
        </p:nvGrpSpPr>
        <p:grpSpPr>
          <a:xfrm>
            <a:off x="180388" y="4283780"/>
            <a:ext cx="832252" cy="786369"/>
            <a:chOff x="8271763" y="2599193"/>
            <a:chExt cx="1084620" cy="1024824"/>
          </a:xfrm>
          <a:solidFill>
            <a:schemeClr val="accent3"/>
          </a:solidFill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DCE40473-DCFA-4D3D-BA07-F15A70A391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1763" y="2599193"/>
              <a:ext cx="502981" cy="1024824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17" name="Freeform 38">
              <a:extLst>
                <a:ext uri="{FF2B5EF4-FFF2-40B4-BE49-F238E27FC236}">
                  <a16:creationId xmlns:a16="http://schemas.microsoft.com/office/drawing/2014/main" id="{051A9EA2-FDFF-4912-BD4D-D9F6B47E31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42108" y="2599193"/>
              <a:ext cx="514275" cy="1024824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5FDC371-0B17-4891-A1CD-775EDD02A494}"/>
              </a:ext>
            </a:extLst>
          </p:cNvPr>
          <p:cNvSpPr txBox="1"/>
          <p:nvPr/>
        </p:nvSpPr>
        <p:spPr>
          <a:xfrm>
            <a:off x="2395326" y="1493355"/>
            <a:ext cx="2506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s-C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AVALUADOR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 avalúos prediales</a:t>
            </a:r>
          </a:p>
          <a:p>
            <a:pPr algn="just" fontAlgn="ctr"/>
            <a:r>
              <a:rPr lang="es-CO" sz="12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PERFIL: 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Profesional en Ingeniería Catastral y Geodesia, arquitectos, civiles, topográficas y afines.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665228-83D6-4DC7-BC7C-3DB6B1648790}"/>
              </a:ext>
            </a:extLst>
          </p:cNvPr>
          <p:cNvGrpSpPr/>
          <p:nvPr/>
        </p:nvGrpSpPr>
        <p:grpSpPr>
          <a:xfrm>
            <a:off x="0" y="529254"/>
            <a:ext cx="9143999" cy="471941"/>
            <a:chOff x="0" y="889391"/>
            <a:chExt cx="12191999" cy="62925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87FDA94-10B4-43FB-BFAB-4BF30CC0FA85}"/>
                </a:ext>
              </a:extLst>
            </p:cNvPr>
            <p:cNvSpPr txBox="1"/>
            <p:nvPr/>
          </p:nvSpPr>
          <p:spPr>
            <a:xfrm>
              <a:off x="0" y="889391"/>
              <a:ext cx="12191999" cy="621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700" spc="2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Diagnóstico</a:t>
              </a:r>
              <a:r>
                <a:rPr lang="en-US" sz="2700" spc="2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 y </a:t>
              </a:r>
              <a:r>
                <a:rPr lang="en-US" sz="2700" spc="2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montaje</a:t>
              </a:r>
              <a:r>
                <a:rPr lang="en-US" sz="2700" spc="2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 de </a:t>
              </a:r>
              <a:r>
                <a:rPr lang="en-US" sz="2700" spc="2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Insumos</a:t>
              </a:r>
              <a:endParaRPr lang="en-US" sz="2700" spc="23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FD02412-EBEB-4B71-8646-A5367856BA9D}"/>
                </a:ext>
              </a:extLst>
            </p:cNvPr>
            <p:cNvCxnSpPr>
              <a:cxnSpLocks/>
            </p:cNvCxnSpPr>
            <p:nvPr/>
          </p:nvCxnSpPr>
          <p:spPr>
            <a:xfrm>
              <a:off x="5757208" y="1518645"/>
              <a:ext cx="67758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24">
            <a:extLst>
              <a:ext uri="{FF2B5EF4-FFF2-40B4-BE49-F238E27FC236}">
                <a16:creationId xmlns:a16="http://schemas.microsoft.com/office/drawing/2014/main" id="{151A6761-2D7B-354E-8A76-BA8E4FD190B1}"/>
              </a:ext>
            </a:extLst>
          </p:cNvPr>
          <p:cNvSpPr txBox="1"/>
          <p:nvPr/>
        </p:nvSpPr>
        <p:spPr>
          <a:xfrm>
            <a:off x="5156560" y="1493355"/>
            <a:ext cx="18499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s-C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INGENIERO DE SISTEMAS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Interoperabilidad de sistemas, integración de datos, </a:t>
            </a:r>
            <a:r>
              <a:rPr lang="es-CO" sz="1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LADM</a:t>
            </a:r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desarrollo de aplicaciones</a:t>
            </a:r>
          </a:p>
          <a:p>
            <a:pPr algn="just" fontAlgn="ctr"/>
            <a:r>
              <a:rPr lang="es-CO" sz="12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PERFIL: 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Ingenieros de sistemas, electrónicos o catastrales</a:t>
            </a:r>
            <a:endParaRPr lang="es-CO" sz="16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54608E6F-38F1-5A4B-A31E-8357AC73A5EC}"/>
              </a:ext>
            </a:extLst>
          </p:cNvPr>
          <p:cNvSpPr/>
          <p:nvPr/>
        </p:nvSpPr>
        <p:spPr>
          <a:xfrm>
            <a:off x="844846" y="272520"/>
            <a:ext cx="925690" cy="9256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826D7770-9D91-6C4E-BF09-DCCA45B5196E}"/>
              </a:ext>
            </a:extLst>
          </p:cNvPr>
          <p:cNvGrpSpPr/>
          <p:nvPr/>
        </p:nvGrpSpPr>
        <p:grpSpPr>
          <a:xfrm>
            <a:off x="1682932" y="4246325"/>
            <a:ext cx="1269887" cy="786368"/>
            <a:chOff x="7983768" y="3655313"/>
            <a:chExt cx="1654962" cy="1024824"/>
          </a:xfrm>
          <a:solidFill>
            <a:schemeClr val="accent3"/>
          </a:solidFill>
        </p:grpSpPr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070826F-278F-DD4D-8D8B-76B5A2111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35751" y="3655313"/>
              <a:ext cx="502979" cy="1024824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B8BB82D9-F574-564F-9D7B-12935A4DF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3768" y="3655313"/>
              <a:ext cx="502979" cy="1024824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B739D649-100F-6B46-ACFE-A8BC8EDA7D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54111" y="3655313"/>
              <a:ext cx="514275" cy="1024824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</p:grpSp>
      <p:sp>
        <p:nvSpPr>
          <p:cNvPr id="29" name="Cheurón 28">
            <a:extLst>
              <a:ext uri="{FF2B5EF4-FFF2-40B4-BE49-F238E27FC236}">
                <a16:creationId xmlns:a16="http://schemas.microsoft.com/office/drawing/2014/main" id="{B9EB2197-CA97-D14A-A090-02DAE2BFA704}"/>
              </a:ext>
            </a:extLst>
          </p:cNvPr>
          <p:cNvSpPr/>
          <p:nvPr/>
        </p:nvSpPr>
        <p:spPr>
          <a:xfrm>
            <a:off x="2219161" y="1546520"/>
            <a:ext cx="197431" cy="197431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32804ABC-57D8-E34F-936E-50615B918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7682" y="491374"/>
            <a:ext cx="565936" cy="565936"/>
          </a:xfrm>
          <a:prstGeom prst="rect">
            <a:avLst/>
          </a:prstGeom>
        </p:spPr>
      </p:pic>
      <p:sp>
        <p:nvSpPr>
          <p:cNvPr id="33" name="Cheurón 32">
            <a:extLst>
              <a:ext uri="{FF2B5EF4-FFF2-40B4-BE49-F238E27FC236}">
                <a16:creationId xmlns:a16="http://schemas.microsoft.com/office/drawing/2014/main" id="{D10D475B-A95B-8445-86FE-20A6272723B1}"/>
              </a:ext>
            </a:extLst>
          </p:cNvPr>
          <p:cNvSpPr/>
          <p:nvPr/>
        </p:nvSpPr>
        <p:spPr>
          <a:xfrm>
            <a:off x="4973797" y="1546520"/>
            <a:ext cx="197431" cy="197431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ECD96810-4470-B84A-95B7-813C7F893F0B}"/>
              </a:ext>
            </a:extLst>
          </p:cNvPr>
          <p:cNvGrpSpPr/>
          <p:nvPr/>
        </p:nvGrpSpPr>
        <p:grpSpPr>
          <a:xfrm>
            <a:off x="4287983" y="4260063"/>
            <a:ext cx="1441813" cy="786368"/>
            <a:chOff x="8318711" y="3655313"/>
            <a:chExt cx="1879023" cy="1024824"/>
          </a:xfrm>
          <a:solidFill>
            <a:schemeClr val="accent3"/>
          </a:solidFill>
        </p:grpSpPr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ACCC80D9-9897-2643-911B-2FDBF84818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94755" y="3655313"/>
              <a:ext cx="502979" cy="1024824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grpFill/>
            <a:ln w="12700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D8E83D94-644E-B840-A330-E1EB3DF81B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3114" y="3655313"/>
              <a:ext cx="514275" cy="1024824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0CD164B-33EB-A742-8ED3-19E2A44AC6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8711" y="3655313"/>
              <a:ext cx="514275" cy="1024824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1AC3B3A6-1037-FB41-831C-F257C24901F6}"/>
              </a:ext>
            </a:extLst>
          </p:cNvPr>
          <p:cNvGrpSpPr/>
          <p:nvPr/>
        </p:nvGrpSpPr>
        <p:grpSpPr>
          <a:xfrm>
            <a:off x="6613737" y="4246325"/>
            <a:ext cx="1694661" cy="786368"/>
            <a:chOff x="3482349" y="4101834"/>
            <a:chExt cx="2244841" cy="1041666"/>
          </a:xfrm>
        </p:grpSpPr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1983EB3A-771F-0343-96F1-A8C2F23780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24211" y="4101834"/>
              <a:ext cx="502979" cy="1024824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D06B214F-10B0-1C49-848B-5884ADEA6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6736" y="4101834"/>
              <a:ext cx="502979" cy="1024824"/>
            </a:xfrm>
            <a:custGeom>
              <a:avLst/>
              <a:gdLst>
                <a:gd name="T0" fmla="*/ 59 w 117"/>
                <a:gd name="T1" fmla="*/ 41 h 238"/>
                <a:gd name="T2" fmla="*/ 79 w 117"/>
                <a:gd name="T3" fmla="*/ 21 h 238"/>
                <a:gd name="T4" fmla="*/ 59 w 117"/>
                <a:gd name="T5" fmla="*/ 0 h 238"/>
                <a:gd name="T6" fmla="*/ 38 w 117"/>
                <a:gd name="T7" fmla="*/ 21 h 238"/>
                <a:gd name="T8" fmla="*/ 59 w 117"/>
                <a:gd name="T9" fmla="*/ 41 h 238"/>
                <a:gd name="T10" fmla="*/ 116 w 117"/>
                <a:gd name="T11" fmla="*/ 134 h 238"/>
                <a:gd name="T12" fmla="*/ 92 w 117"/>
                <a:gd name="T13" fmla="*/ 64 h 238"/>
                <a:gd name="T14" fmla="*/ 59 w 117"/>
                <a:gd name="T15" fmla="*/ 51 h 238"/>
                <a:gd name="T16" fmla="*/ 25 w 117"/>
                <a:gd name="T17" fmla="*/ 64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4 w 117"/>
                <a:gd name="T25" fmla="*/ 91 h 238"/>
                <a:gd name="T26" fmla="*/ 20 w 117"/>
                <a:gd name="T27" fmla="*/ 175 h 238"/>
                <a:gd name="T28" fmla="*/ 33 w 117"/>
                <a:gd name="T29" fmla="*/ 175 h 238"/>
                <a:gd name="T30" fmla="*/ 31 w 117"/>
                <a:gd name="T31" fmla="*/ 231 h 238"/>
                <a:gd name="T32" fmla="*/ 40 w 117"/>
                <a:gd name="T33" fmla="*/ 238 h 238"/>
                <a:gd name="T34" fmla="*/ 49 w 117"/>
                <a:gd name="T35" fmla="*/ 231 h 238"/>
                <a:gd name="T36" fmla="*/ 55 w 117"/>
                <a:gd name="T37" fmla="*/ 175 h 238"/>
                <a:gd name="T38" fmla="*/ 62 w 117"/>
                <a:gd name="T39" fmla="*/ 175 h 238"/>
                <a:gd name="T40" fmla="*/ 68 w 117"/>
                <a:gd name="T41" fmla="*/ 231 h 238"/>
                <a:gd name="T42" fmla="*/ 77 w 117"/>
                <a:gd name="T43" fmla="*/ 238 h 238"/>
                <a:gd name="T44" fmla="*/ 86 w 117"/>
                <a:gd name="T45" fmla="*/ 231 h 238"/>
                <a:gd name="T46" fmla="*/ 84 w 117"/>
                <a:gd name="T47" fmla="*/ 175 h 238"/>
                <a:gd name="T48" fmla="*/ 97 w 117"/>
                <a:gd name="T49" fmla="*/ 175 h 238"/>
                <a:gd name="T50" fmla="*/ 83 w 117"/>
                <a:gd name="T51" fmla="*/ 91 h 238"/>
                <a:gd name="T52" fmla="*/ 103 w 117"/>
                <a:gd name="T53" fmla="*/ 139 h 238"/>
                <a:gd name="T54" fmla="*/ 112 w 117"/>
                <a:gd name="T55" fmla="*/ 142 h 238"/>
                <a:gd name="T56" fmla="*/ 116 w 117"/>
                <a:gd name="T5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" h="238">
                  <a:moveTo>
                    <a:pt x="59" y="41"/>
                  </a:moveTo>
                  <a:cubicBezTo>
                    <a:pt x="70" y="41"/>
                    <a:pt x="79" y="32"/>
                    <a:pt x="79" y="21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47" y="0"/>
                    <a:pt x="38" y="9"/>
                    <a:pt x="38" y="21"/>
                  </a:cubicBezTo>
                  <a:cubicBezTo>
                    <a:pt x="38" y="32"/>
                    <a:pt x="47" y="41"/>
                    <a:pt x="59" y="41"/>
                  </a:cubicBezTo>
                  <a:close/>
                  <a:moveTo>
                    <a:pt x="116" y="134"/>
                  </a:moveTo>
                  <a:cubicBezTo>
                    <a:pt x="116" y="134"/>
                    <a:pt x="96" y="73"/>
                    <a:pt x="92" y="64"/>
                  </a:cubicBezTo>
                  <a:cubicBezTo>
                    <a:pt x="88" y="56"/>
                    <a:pt x="79" y="51"/>
                    <a:pt x="59" y="51"/>
                  </a:cubicBezTo>
                  <a:cubicBezTo>
                    <a:pt x="38" y="51"/>
                    <a:pt x="29" y="56"/>
                    <a:pt x="25" y="64"/>
                  </a:cubicBezTo>
                  <a:cubicBezTo>
                    <a:pt x="21" y="73"/>
                    <a:pt x="1" y="134"/>
                    <a:pt x="1" y="134"/>
                  </a:cubicBezTo>
                  <a:cubicBezTo>
                    <a:pt x="0" y="137"/>
                    <a:pt x="2" y="140"/>
                    <a:pt x="5" y="142"/>
                  </a:cubicBezTo>
                  <a:cubicBezTo>
                    <a:pt x="9" y="143"/>
                    <a:pt x="12" y="141"/>
                    <a:pt x="14" y="13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175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9" y="235"/>
                    <a:pt x="49" y="231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6" y="231"/>
                  </a:cubicBezTo>
                  <a:cubicBezTo>
                    <a:pt x="85" y="231"/>
                    <a:pt x="84" y="175"/>
                    <a:pt x="84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1"/>
                    <a:pt x="108" y="143"/>
                    <a:pt x="112" y="142"/>
                  </a:cubicBezTo>
                  <a:cubicBezTo>
                    <a:pt x="115" y="140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3F4355D6-5E2C-3849-8121-F661885AF4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9827" y="4101834"/>
              <a:ext cx="514275" cy="1024824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49DDF869-21FC-8A4D-8B58-FAF06EC93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2349" y="4118676"/>
              <a:ext cx="514275" cy="1024824"/>
            </a:xfrm>
            <a:custGeom>
              <a:avLst/>
              <a:gdLst>
                <a:gd name="T0" fmla="*/ 58 w 117"/>
                <a:gd name="T1" fmla="*/ 41 h 238"/>
                <a:gd name="T2" fmla="*/ 79 w 117"/>
                <a:gd name="T3" fmla="*/ 20 h 238"/>
                <a:gd name="T4" fmla="*/ 58 w 117"/>
                <a:gd name="T5" fmla="*/ 0 h 238"/>
                <a:gd name="T6" fmla="*/ 38 w 117"/>
                <a:gd name="T7" fmla="*/ 20 h 238"/>
                <a:gd name="T8" fmla="*/ 58 w 117"/>
                <a:gd name="T9" fmla="*/ 41 h 238"/>
                <a:gd name="T10" fmla="*/ 116 w 117"/>
                <a:gd name="T11" fmla="*/ 134 h 238"/>
                <a:gd name="T12" fmla="*/ 92 w 117"/>
                <a:gd name="T13" fmla="*/ 65 h 238"/>
                <a:gd name="T14" fmla="*/ 58 w 117"/>
                <a:gd name="T15" fmla="*/ 51 h 238"/>
                <a:gd name="T16" fmla="*/ 25 w 117"/>
                <a:gd name="T17" fmla="*/ 65 h 238"/>
                <a:gd name="T18" fmla="*/ 1 w 117"/>
                <a:gd name="T19" fmla="*/ 134 h 238"/>
                <a:gd name="T20" fmla="*/ 5 w 117"/>
                <a:gd name="T21" fmla="*/ 142 h 238"/>
                <a:gd name="T22" fmla="*/ 14 w 117"/>
                <a:gd name="T23" fmla="*/ 139 h 238"/>
                <a:gd name="T24" fmla="*/ 35 w 117"/>
                <a:gd name="T25" fmla="*/ 91 h 238"/>
                <a:gd name="T26" fmla="*/ 31 w 117"/>
                <a:gd name="T27" fmla="*/ 231 h 238"/>
                <a:gd name="T28" fmla="*/ 40 w 117"/>
                <a:gd name="T29" fmla="*/ 238 h 238"/>
                <a:gd name="T30" fmla="*/ 49 w 117"/>
                <a:gd name="T31" fmla="*/ 231 h 238"/>
                <a:gd name="T32" fmla="*/ 58 w 117"/>
                <a:gd name="T33" fmla="*/ 149 h 238"/>
                <a:gd name="T34" fmla="*/ 68 w 117"/>
                <a:gd name="T35" fmla="*/ 231 h 238"/>
                <a:gd name="T36" fmla="*/ 77 w 117"/>
                <a:gd name="T37" fmla="*/ 238 h 238"/>
                <a:gd name="T38" fmla="*/ 85 w 117"/>
                <a:gd name="T39" fmla="*/ 231 h 238"/>
                <a:gd name="T40" fmla="*/ 82 w 117"/>
                <a:gd name="T41" fmla="*/ 91 h 238"/>
                <a:gd name="T42" fmla="*/ 103 w 117"/>
                <a:gd name="T43" fmla="*/ 139 h 238"/>
                <a:gd name="T44" fmla="*/ 112 w 117"/>
                <a:gd name="T45" fmla="*/ 142 h 238"/>
                <a:gd name="T46" fmla="*/ 116 w 117"/>
                <a:gd name="T47" fmla="*/ 1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" h="238">
                  <a:moveTo>
                    <a:pt x="58" y="41"/>
                  </a:moveTo>
                  <a:cubicBezTo>
                    <a:pt x="70" y="41"/>
                    <a:pt x="79" y="32"/>
                    <a:pt x="79" y="20"/>
                  </a:cubicBezTo>
                  <a:cubicBezTo>
                    <a:pt x="79" y="9"/>
                    <a:pt x="70" y="0"/>
                    <a:pt x="58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32"/>
                    <a:pt x="47" y="41"/>
                    <a:pt x="58" y="41"/>
                  </a:cubicBezTo>
                  <a:close/>
                  <a:moveTo>
                    <a:pt x="116" y="134"/>
                  </a:moveTo>
                  <a:cubicBezTo>
                    <a:pt x="116" y="135"/>
                    <a:pt x="96" y="73"/>
                    <a:pt x="92" y="65"/>
                  </a:cubicBezTo>
                  <a:cubicBezTo>
                    <a:pt x="88" y="56"/>
                    <a:pt x="79" y="51"/>
                    <a:pt x="58" y="51"/>
                  </a:cubicBezTo>
                  <a:cubicBezTo>
                    <a:pt x="38" y="51"/>
                    <a:pt x="29" y="56"/>
                    <a:pt x="25" y="65"/>
                  </a:cubicBezTo>
                  <a:cubicBezTo>
                    <a:pt x="20" y="73"/>
                    <a:pt x="1" y="135"/>
                    <a:pt x="1" y="134"/>
                  </a:cubicBezTo>
                  <a:cubicBezTo>
                    <a:pt x="0" y="137"/>
                    <a:pt x="2" y="141"/>
                    <a:pt x="5" y="142"/>
                  </a:cubicBezTo>
                  <a:cubicBezTo>
                    <a:pt x="9" y="143"/>
                    <a:pt x="12" y="142"/>
                    <a:pt x="14" y="139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2" y="231"/>
                    <a:pt x="31" y="231"/>
                  </a:cubicBezTo>
                  <a:cubicBezTo>
                    <a:pt x="32" y="235"/>
                    <a:pt x="36" y="238"/>
                    <a:pt x="40" y="238"/>
                  </a:cubicBezTo>
                  <a:cubicBezTo>
                    <a:pt x="45" y="238"/>
                    <a:pt x="48" y="235"/>
                    <a:pt x="49" y="231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68" y="231"/>
                    <a:pt x="68" y="231"/>
                    <a:pt x="68" y="231"/>
                  </a:cubicBezTo>
                  <a:cubicBezTo>
                    <a:pt x="68" y="235"/>
                    <a:pt x="72" y="238"/>
                    <a:pt x="77" y="238"/>
                  </a:cubicBezTo>
                  <a:cubicBezTo>
                    <a:pt x="81" y="238"/>
                    <a:pt x="85" y="235"/>
                    <a:pt x="85" y="231"/>
                  </a:cubicBezTo>
                  <a:cubicBezTo>
                    <a:pt x="85" y="231"/>
                    <a:pt x="82" y="91"/>
                    <a:pt x="82" y="91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5" y="142"/>
                    <a:pt x="108" y="143"/>
                    <a:pt x="112" y="142"/>
                  </a:cubicBezTo>
                  <a:cubicBezTo>
                    <a:pt x="115" y="141"/>
                    <a:pt x="117" y="137"/>
                    <a:pt x="116" y="134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</p:grpSp>
      <p:pic>
        <p:nvPicPr>
          <p:cNvPr id="50" name="Google Shape;357;p54">
            <a:extLst>
              <a:ext uri="{FF2B5EF4-FFF2-40B4-BE49-F238E27FC236}">
                <a16:creationId xmlns:a16="http://schemas.microsoft.com/office/drawing/2014/main" id="{C101BA07-877D-0047-AA69-452D30B23DCB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361" y="216255"/>
            <a:ext cx="1075974" cy="506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02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5FDC371-0B17-4891-A1CD-775EDD02A494}"/>
              </a:ext>
            </a:extLst>
          </p:cNvPr>
          <p:cNvSpPr txBox="1"/>
          <p:nvPr/>
        </p:nvSpPr>
        <p:spPr>
          <a:xfrm>
            <a:off x="726014" y="1493355"/>
            <a:ext cx="2339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s-C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AUXILIAR VENTANILLA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Apoyo a la gestión para atención al público del proyecto de gestión catastral multipropósito </a:t>
            </a:r>
          </a:p>
          <a:p>
            <a:pPr algn="just" fontAlgn="ctr"/>
            <a:r>
              <a:rPr lang="es-CO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PERFIL: 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Tecnólogos en Sistemas, Gestión Administrativa, Gestión de Servicios Informáticos, Gestión Documental, Procesos Administrativos, Secretariado ejecutivo.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7FDA94-10B4-43FB-BFAB-4BF30CC0FA85}"/>
              </a:ext>
            </a:extLst>
          </p:cNvPr>
          <p:cNvSpPr txBox="1"/>
          <p:nvPr/>
        </p:nvSpPr>
        <p:spPr>
          <a:xfrm>
            <a:off x="0" y="529254"/>
            <a:ext cx="9143999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700" spc="2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Equipo</a:t>
            </a:r>
            <a:r>
              <a:rPr lang="en-US" sz="2700" spc="23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en-US" sz="2700" b="1" spc="23" dirty="0">
                <a:solidFill>
                  <a:schemeClr val="accent2"/>
                </a:solidFill>
                <a:latin typeface="+mj-lt"/>
              </a:rPr>
              <a:t>100%</a:t>
            </a:r>
            <a:r>
              <a:rPr lang="en-US" sz="2700" b="1" spc="23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700" spc="23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Municipio</a:t>
            </a: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id="{151A6761-2D7B-354E-8A76-BA8E4FD190B1}"/>
              </a:ext>
            </a:extLst>
          </p:cNvPr>
          <p:cNvSpPr txBox="1"/>
          <p:nvPr/>
        </p:nvSpPr>
        <p:spPr>
          <a:xfrm>
            <a:off x="3466320" y="1493355"/>
            <a:ext cx="23391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s-C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DIGITALIZADOR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Digitalización y generación de productos resultantes del proyecto de gestión catastral multipropósito</a:t>
            </a:r>
          </a:p>
          <a:p>
            <a:pPr algn="just" fontAlgn="ctr"/>
            <a:r>
              <a:rPr lang="es-CO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PERFIL: 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Técnicos en digitalización de mapas, planchas cartográficas, básicos de SIG</a:t>
            </a: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2A7781FC-F128-0241-B053-E7D8DBB962C5}"/>
              </a:ext>
            </a:extLst>
          </p:cNvPr>
          <p:cNvSpPr txBox="1"/>
          <p:nvPr/>
        </p:nvSpPr>
        <p:spPr>
          <a:xfrm>
            <a:off x="6384147" y="1493355"/>
            <a:ext cx="2339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s-C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TOPÓGRAFO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Levantamientos topográficos urbanos y rurales para la atención de trámites del proyecto de gestión catastral.</a:t>
            </a:r>
          </a:p>
          <a:p>
            <a:pPr algn="just" fontAlgn="ctr"/>
            <a:r>
              <a:rPr lang="es-CO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PERFIL: 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Profesionales en Ingeniería Topográfica.                                          </a:t>
            </a:r>
          </a:p>
        </p:txBody>
      </p:sp>
      <p:sp>
        <p:nvSpPr>
          <p:cNvPr id="33" name="Cheurón 32">
            <a:extLst>
              <a:ext uri="{FF2B5EF4-FFF2-40B4-BE49-F238E27FC236}">
                <a16:creationId xmlns:a16="http://schemas.microsoft.com/office/drawing/2014/main" id="{7F8107CE-BFBD-BD40-B866-B5806CD1D2E4}"/>
              </a:ext>
            </a:extLst>
          </p:cNvPr>
          <p:cNvSpPr/>
          <p:nvPr/>
        </p:nvSpPr>
        <p:spPr>
          <a:xfrm>
            <a:off x="549849" y="1546520"/>
            <a:ext cx="197431" cy="197431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44" name="Cheurón 43">
            <a:extLst>
              <a:ext uri="{FF2B5EF4-FFF2-40B4-BE49-F238E27FC236}">
                <a16:creationId xmlns:a16="http://schemas.microsoft.com/office/drawing/2014/main" id="{46375AFB-88FA-D34D-8988-B17828530C89}"/>
              </a:ext>
            </a:extLst>
          </p:cNvPr>
          <p:cNvSpPr/>
          <p:nvPr/>
        </p:nvSpPr>
        <p:spPr>
          <a:xfrm>
            <a:off x="3282416" y="1546520"/>
            <a:ext cx="197431" cy="197431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45" name="Cheurón 44">
            <a:extLst>
              <a:ext uri="{FF2B5EF4-FFF2-40B4-BE49-F238E27FC236}">
                <a16:creationId xmlns:a16="http://schemas.microsoft.com/office/drawing/2014/main" id="{6FAA4B91-C896-CA47-BAE9-13C1044F044B}"/>
              </a:ext>
            </a:extLst>
          </p:cNvPr>
          <p:cNvSpPr/>
          <p:nvPr/>
        </p:nvSpPr>
        <p:spPr>
          <a:xfrm>
            <a:off x="6217003" y="1546520"/>
            <a:ext cx="197431" cy="197431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grpSp>
        <p:nvGrpSpPr>
          <p:cNvPr id="26" name="Group 58">
            <a:extLst>
              <a:ext uri="{FF2B5EF4-FFF2-40B4-BE49-F238E27FC236}">
                <a16:creationId xmlns:a16="http://schemas.microsoft.com/office/drawing/2014/main" id="{8F553ACE-604B-AC4B-BC47-42CDFB3D505E}"/>
              </a:ext>
            </a:extLst>
          </p:cNvPr>
          <p:cNvGrpSpPr/>
          <p:nvPr/>
        </p:nvGrpSpPr>
        <p:grpSpPr>
          <a:xfrm>
            <a:off x="4571999" y="3116180"/>
            <a:ext cx="4145549" cy="3255117"/>
            <a:chOff x="5410828" y="1430225"/>
            <a:chExt cx="6227036" cy="4889516"/>
          </a:xfrm>
        </p:grpSpPr>
        <p:grpSp>
          <p:nvGrpSpPr>
            <p:cNvPr id="27" name="Group 22">
              <a:extLst>
                <a:ext uri="{FF2B5EF4-FFF2-40B4-BE49-F238E27FC236}">
                  <a16:creationId xmlns:a16="http://schemas.microsoft.com/office/drawing/2014/main" id="{CF66D215-64DB-DC43-99C9-F9751C4C3EF4}"/>
                </a:ext>
              </a:extLst>
            </p:cNvPr>
            <p:cNvGrpSpPr/>
            <p:nvPr/>
          </p:nvGrpSpPr>
          <p:grpSpPr>
            <a:xfrm>
              <a:off x="5410828" y="1548595"/>
              <a:ext cx="6227036" cy="4771146"/>
              <a:chOff x="5011376" y="1303666"/>
              <a:chExt cx="6630494" cy="5080274"/>
            </a:xfrm>
            <a:solidFill>
              <a:schemeClr val="bg1">
                <a:lumMod val="95000"/>
              </a:schemeClr>
            </a:solidFill>
          </p:grpSpPr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6B9C403D-245A-1843-AED3-B4BE8DFD3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1376" y="1303666"/>
                <a:ext cx="1722701" cy="1847565"/>
              </a:xfrm>
              <a:custGeom>
                <a:avLst/>
                <a:gdLst>
                  <a:gd name="T0" fmla="*/ 4833 w 4883"/>
                  <a:gd name="T1" fmla="*/ 4194 h 5239"/>
                  <a:gd name="T2" fmla="*/ 4647 w 4883"/>
                  <a:gd name="T3" fmla="*/ 3815 h 5239"/>
                  <a:gd name="T4" fmla="*/ 4531 w 4883"/>
                  <a:gd name="T5" fmla="*/ 3637 h 5239"/>
                  <a:gd name="T6" fmla="*/ 4379 w 4883"/>
                  <a:gd name="T7" fmla="*/ 3601 h 5239"/>
                  <a:gd name="T8" fmla="*/ 4406 w 4883"/>
                  <a:gd name="T9" fmla="*/ 3447 h 5239"/>
                  <a:gd name="T10" fmla="*/ 4555 w 4883"/>
                  <a:gd name="T11" fmla="*/ 3429 h 5239"/>
                  <a:gd name="T12" fmla="*/ 4578 w 4883"/>
                  <a:gd name="T13" fmla="*/ 3358 h 5239"/>
                  <a:gd name="T14" fmla="*/ 4495 w 4883"/>
                  <a:gd name="T15" fmla="*/ 3171 h 5239"/>
                  <a:gd name="T16" fmla="*/ 4539 w 4883"/>
                  <a:gd name="T17" fmla="*/ 2867 h 5239"/>
                  <a:gd name="T18" fmla="*/ 4499 w 4883"/>
                  <a:gd name="T19" fmla="*/ 2539 h 5239"/>
                  <a:gd name="T20" fmla="*/ 4160 w 4883"/>
                  <a:gd name="T21" fmla="*/ 2004 h 5239"/>
                  <a:gd name="T22" fmla="*/ 4221 w 4883"/>
                  <a:gd name="T23" fmla="*/ 1466 h 5239"/>
                  <a:gd name="T24" fmla="*/ 4207 w 4883"/>
                  <a:gd name="T25" fmla="*/ 1339 h 5239"/>
                  <a:gd name="T26" fmla="*/ 4285 w 4883"/>
                  <a:gd name="T27" fmla="*/ 1035 h 5239"/>
                  <a:gd name="T28" fmla="*/ 4244 w 4883"/>
                  <a:gd name="T29" fmla="*/ 1003 h 5239"/>
                  <a:gd name="T30" fmla="*/ 4057 w 4883"/>
                  <a:gd name="T31" fmla="*/ 677 h 5239"/>
                  <a:gd name="T32" fmla="*/ 4080 w 4883"/>
                  <a:gd name="T33" fmla="*/ 301 h 5239"/>
                  <a:gd name="T34" fmla="*/ 4036 w 4883"/>
                  <a:gd name="T35" fmla="*/ 1 h 5239"/>
                  <a:gd name="T36" fmla="*/ 1961 w 4883"/>
                  <a:gd name="T37" fmla="*/ 1004 h 5239"/>
                  <a:gd name="T38" fmla="*/ 283 w 4883"/>
                  <a:gd name="T39" fmla="*/ 2108 h 5239"/>
                  <a:gd name="T40" fmla="*/ 0 w 4883"/>
                  <a:gd name="T41" fmla="*/ 2242 h 5239"/>
                  <a:gd name="T42" fmla="*/ 74 w 4883"/>
                  <a:gd name="T43" fmla="*/ 2420 h 5239"/>
                  <a:gd name="T44" fmla="*/ 172 w 4883"/>
                  <a:gd name="T45" fmla="*/ 2912 h 5239"/>
                  <a:gd name="T46" fmla="*/ 423 w 4883"/>
                  <a:gd name="T47" fmla="*/ 3223 h 5239"/>
                  <a:gd name="T48" fmla="*/ 410 w 4883"/>
                  <a:gd name="T49" fmla="*/ 3422 h 5239"/>
                  <a:gd name="T50" fmla="*/ 269 w 4883"/>
                  <a:gd name="T51" fmla="*/ 3607 h 5239"/>
                  <a:gd name="T52" fmla="*/ 360 w 4883"/>
                  <a:gd name="T53" fmla="*/ 3996 h 5239"/>
                  <a:gd name="T54" fmla="*/ 317 w 4883"/>
                  <a:gd name="T55" fmla="*/ 4118 h 5239"/>
                  <a:gd name="T56" fmla="*/ 391 w 4883"/>
                  <a:gd name="T57" fmla="*/ 4174 h 5239"/>
                  <a:gd name="T58" fmla="*/ 456 w 4883"/>
                  <a:gd name="T59" fmla="*/ 4298 h 5239"/>
                  <a:gd name="T60" fmla="*/ 517 w 4883"/>
                  <a:gd name="T61" fmla="*/ 4358 h 5239"/>
                  <a:gd name="T62" fmla="*/ 629 w 4883"/>
                  <a:gd name="T63" fmla="*/ 4374 h 5239"/>
                  <a:gd name="T64" fmla="*/ 766 w 4883"/>
                  <a:gd name="T65" fmla="*/ 4366 h 5239"/>
                  <a:gd name="T66" fmla="*/ 854 w 4883"/>
                  <a:gd name="T67" fmla="*/ 4445 h 5239"/>
                  <a:gd name="T68" fmla="*/ 902 w 4883"/>
                  <a:gd name="T69" fmla="*/ 4555 h 5239"/>
                  <a:gd name="T70" fmla="*/ 1111 w 4883"/>
                  <a:gd name="T71" fmla="*/ 4781 h 5239"/>
                  <a:gd name="T72" fmla="*/ 1202 w 4883"/>
                  <a:gd name="T73" fmla="*/ 4984 h 5239"/>
                  <a:gd name="T74" fmla="*/ 1682 w 4883"/>
                  <a:gd name="T75" fmla="*/ 5239 h 5239"/>
                  <a:gd name="T76" fmla="*/ 1564 w 4883"/>
                  <a:gd name="T77" fmla="*/ 4848 h 5239"/>
                  <a:gd name="T78" fmla="*/ 1726 w 4883"/>
                  <a:gd name="T79" fmla="*/ 4758 h 5239"/>
                  <a:gd name="T80" fmla="*/ 1934 w 4883"/>
                  <a:gd name="T81" fmla="*/ 4795 h 5239"/>
                  <a:gd name="T82" fmla="*/ 2139 w 4883"/>
                  <a:gd name="T83" fmla="*/ 4648 h 5239"/>
                  <a:gd name="T84" fmla="*/ 2040 w 4883"/>
                  <a:gd name="T85" fmla="*/ 4528 h 5239"/>
                  <a:gd name="T86" fmla="*/ 2043 w 4883"/>
                  <a:gd name="T87" fmla="*/ 4494 h 5239"/>
                  <a:gd name="T88" fmla="*/ 2404 w 4883"/>
                  <a:gd name="T89" fmla="*/ 4429 h 5239"/>
                  <a:gd name="T90" fmla="*/ 2450 w 4883"/>
                  <a:gd name="T91" fmla="*/ 4714 h 5239"/>
                  <a:gd name="T92" fmla="*/ 2964 w 4883"/>
                  <a:gd name="T93" fmla="*/ 4630 h 5239"/>
                  <a:gd name="T94" fmla="*/ 3128 w 4883"/>
                  <a:gd name="T95" fmla="*/ 4855 h 5239"/>
                  <a:gd name="T96" fmla="*/ 3187 w 4883"/>
                  <a:gd name="T97" fmla="*/ 4833 h 5239"/>
                  <a:gd name="T98" fmla="*/ 3606 w 4883"/>
                  <a:gd name="T99" fmla="*/ 4836 h 5239"/>
                  <a:gd name="T100" fmla="*/ 3917 w 4883"/>
                  <a:gd name="T101" fmla="*/ 4953 h 5239"/>
                  <a:gd name="T102" fmla="*/ 3910 w 4883"/>
                  <a:gd name="T103" fmla="*/ 5059 h 5239"/>
                  <a:gd name="T104" fmla="*/ 4030 w 4883"/>
                  <a:gd name="T105" fmla="*/ 5148 h 5239"/>
                  <a:gd name="T106" fmla="*/ 4106 w 4883"/>
                  <a:gd name="T107" fmla="*/ 5165 h 5239"/>
                  <a:gd name="T108" fmla="*/ 4347 w 4883"/>
                  <a:gd name="T109" fmla="*/ 4875 h 5239"/>
                  <a:gd name="T110" fmla="*/ 4871 w 4883"/>
                  <a:gd name="T111" fmla="*/ 4484 h 5239"/>
                  <a:gd name="T112" fmla="*/ 4770 w 4883"/>
                  <a:gd name="T113" fmla="*/ 4274 h 5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83" h="5239">
                    <a:moveTo>
                      <a:pt x="4770" y="4274"/>
                    </a:moveTo>
                    <a:lnTo>
                      <a:pt x="4833" y="4194"/>
                    </a:lnTo>
                    <a:lnTo>
                      <a:pt x="4531" y="3933"/>
                    </a:lnTo>
                    <a:lnTo>
                      <a:pt x="4647" y="3815"/>
                    </a:lnTo>
                    <a:lnTo>
                      <a:pt x="4607" y="3669"/>
                    </a:lnTo>
                    <a:lnTo>
                      <a:pt x="4531" y="3637"/>
                    </a:lnTo>
                    <a:lnTo>
                      <a:pt x="4419" y="3708"/>
                    </a:lnTo>
                    <a:lnTo>
                      <a:pt x="4379" y="3601"/>
                    </a:lnTo>
                    <a:lnTo>
                      <a:pt x="4443" y="3536"/>
                    </a:lnTo>
                    <a:lnTo>
                      <a:pt x="4406" y="3447"/>
                    </a:lnTo>
                    <a:lnTo>
                      <a:pt x="4521" y="3465"/>
                    </a:lnTo>
                    <a:lnTo>
                      <a:pt x="4555" y="3429"/>
                    </a:lnTo>
                    <a:lnTo>
                      <a:pt x="4481" y="3355"/>
                    </a:lnTo>
                    <a:lnTo>
                      <a:pt x="4578" y="3358"/>
                    </a:lnTo>
                    <a:lnTo>
                      <a:pt x="4344" y="3239"/>
                    </a:lnTo>
                    <a:lnTo>
                      <a:pt x="4495" y="3171"/>
                    </a:lnTo>
                    <a:lnTo>
                      <a:pt x="4410" y="3057"/>
                    </a:lnTo>
                    <a:lnTo>
                      <a:pt x="4539" y="2867"/>
                    </a:lnTo>
                    <a:lnTo>
                      <a:pt x="4393" y="2615"/>
                    </a:lnTo>
                    <a:lnTo>
                      <a:pt x="4499" y="2539"/>
                    </a:lnTo>
                    <a:lnTo>
                      <a:pt x="3946" y="2144"/>
                    </a:lnTo>
                    <a:lnTo>
                      <a:pt x="4160" y="2004"/>
                    </a:lnTo>
                    <a:lnTo>
                      <a:pt x="4335" y="1669"/>
                    </a:lnTo>
                    <a:lnTo>
                      <a:pt x="4221" y="1466"/>
                    </a:lnTo>
                    <a:lnTo>
                      <a:pt x="4089" y="1423"/>
                    </a:lnTo>
                    <a:lnTo>
                      <a:pt x="4207" y="1339"/>
                    </a:lnTo>
                    <a:lnTo>
                      <a:pt x="4124" y="1137"/>
                    </a:lnTo>
                    <a:lnTo>
                      <a:pt x="4285" y="1035"/>
                    </a:lnTo>
                    <a:lnTo>
                      <a:pt x="4279" y="1019"/>
                    </a:lnTo>
                    <a:lnTo>
                      <a:pt x="4244" y="1003"/>
                    </a:lnTo>
                    <a:lnTo>
                      <a:pt x="4126" y="873"/>
                    </a:lnTo>
                    <a:lnTo>
                      <a:pt x="4057" y="677"/>
                    </a:lnTo>
                    <a:lnTo>
                      <a:pt x="4060" y="495"/>
                    </a:lnTo>
                    <a:lnTo>
                      <a:pt x="4080" y="301"/>
                    </a:lnTo>
                    <a:lnTo>
                      <a:pt x="4038" y="0"/>
                    </a:lnTo>
                    <a:lnTo>
                      <a:pt x="4036" y="1"/>
                    </a:lnTo>
                    <a:lnTo>
                      <a:pt x="2942" y="356"/>
                    </a:lnTo>
                    <a:lnTo>
                      <a:pt x="1961" y="1004"/>
                    </a:lnTo>
                    <a:lnTo>
                      <a:pt x="946" y="1605"/>
                    </a:lnTo>
                    <a:lnTo>
                      <a:pt x="283" y="2108"/>
                    </a:lnTo>
                    <a:lnTo>
                      <a:pt x="99" y="2170"/>
                    </a:lnTo>
                    <a:lnTo>
                      <a:pt x="0" y="2242"/>
                    </a:lnTo>
                    <a:lnTo>
                      <a:pt x="0" y="2242"/>
                    </a:lnTo>
                    <a:lnTo>
                      <a:pt x="74" y="2420"/>
                    </a:lnTo>
                    <a:lnTo>
                      <a:pt x="123" y="2762"/>
                    </a:lnTo>
                    <a:lnTo>
                      <a:pt x="172" y="2912"/>
                    </a:lnTo>
                    <a:lnTo>
                      <a:pt x="347" y="3106"/>
                    </a:lnTo>
                    <a:lnTo>
                      <a:pt x="423" y="3223"/>
                    </a:lnTo>
                    <a:lnTo>
                      <a:pt x="438" y="3377"/>
                    </a:lnTo>
                    <a:lnTo>
                      <a:pt x="410" y="3422"/>
                    </a:lnTo>
                    <a:lnTo>
                      <a:pt x="297" y="3536"/>
                    </a:lnTo>
                    <a:lnTo>
                      <a:pt x="269" y="3607"/>
                    </a:lnTo>
                    <a:lnTo>
                      <a:pt x="365" y="3946"/>
                    </a:lnTo>
                    <a:lnTo>
                      <a:pt x="360" y="3996"/>
                    </a:lnTo>
                    <a:lnTo>
                      <a:pt x="322" y="4083"/>
                    </a:lnTo>
                    <a:lnTo>
                      <a:pt x="317" y="4118"/>
                    </a:lnTo>
                    <a:lnTo>
                      <a:pt x="332" y="4144"/>
                    </a:lnTo>
                    <a:lnTo>
                      <a:pt x="391" y="4174"/>
                    </a:lnTo>
                    <a:lnTo>
                      <a:pt x="414" y="4199"/>
                    </a:lnTo>
                    <a:lnTo>
                      <a:pt x="456" y="4298"/>
                    </a:lnTo>
                    <a:lnTo>
                      <a:pt x="482" y="4341"/>
                    </a:lnTo>
                    <a:lnTo>
                      <a:pt x="517" y="4358"/>
                    </a:lnTo>
                    <a:lnTo>
                      <a:pt x="589" y="4373"/>
                    </a:lnTo>
                    <a:lnTo>
                      <a:pt x="629" y="4374"/>
                    </a:lnTo>
                    <a:lnTo>
                      <a:pt x="719" y="4361"/>
                    </a:lnTo>
                    <a:lnTo>
                      <a:pt x="766" y="4366"/>
                    </a:lnTo>
                    <a:lnTo>
                      <a:pt x="829" y="4400"/>
                    </a:lnTo>
                    <a:lnTo>
                      <a:pt x="854" y="4445"/>
                    </a:lnTo>
                    <a:lnTo>
                      <a:pt x="869" y="4497"/>
                    </a:lnTo>
                    <a:lnTo>
                      <a:pt x="902" y="4555"/>
                    </a:lnTo>
                    <a:lnTo>
                      <a:pt x="1083" y="4729"/>
                    </a:lnTo>
                    <a:lnTo>
                      <a:pt x="1111" y="4781"/>
                    </a:lnTo>
                    <a:lnTo>
                      <a:pt x="1177" y="4936"/>
                    </a:lnTo>
                    <a:lnTo>
                      <a:pt x="1202" y="4984"/>
                    </a:lnTo>
                    <a:lnTo>
                      <a:pt x="1292" y="5060"/>
                    </a:lnTo>
                    <a:lnTo>
                      <a:pt x="1682" y="5239"/>
                    </a:lnTo>
                    <a:lnTo>
                      <a:pt x="1662" y="5166"/>
                    </a:lnTo>
                    <a:lnTo>
                      <a:pt x="1564" y="4848"/>
                    </a:lnTo>
                    <a:lnTo>
                      <a:pt x="1693" y="4768"/>
                    </a:lnTo>
                    <a:lnTo>
                      <a:pt x="1726" y="4758"/>
                    </a:lnTo>
                    <a:lnTo>
                      <a:pt x="1795" y="4823"/>
                    </a:lnTo>
                    <a:lnTo>
                      <a:pt x="1934" y="4795"/>
                    </a:lnTo>
                    <a:lnTo>
                      <a:pt x="1955" y="4723"/>
                    </a:lnTo>
                    <a:lnTo>
                      <a:pt x="2139" y="4648"/>
                    </a:lnTo>
                    <a:lnTo>
                      <a:pt x="2139" y="4648"/>
                    </a:lnTo>
                    <a:lnTo>
                      <a:pt x="2040" y="4528"/>
                    </a:lnTo>
                    <a:lnTo>
                      <a:pt x="2040" y="4528"/>
                    </a:lnTo>
                    <a:lnTo>
                      <a:pt x="2043" y="4494"/>
                    </a:lnTo>
                    <a:lnTo>
                      <a:pt x="2327" y="4379"/>
                    </a:lnTo>
                    <a:lnTo>
                      <a:pt x="2404" y="4429"/>
                    </a:lnTo>
                    <a:lnTo>
                      <a:pt x="2445" y="4688"/>
                    </a:lnTo>
                    <a:lnTo>
                      <a:pt x="2450" y="4714"/>
                    </a:lnTo>
                    <a:lnTo>
                      <a:pt x="2837" y="4591"/>
                    </a:lnTo>
                    <a:lnTo>
                      <a:pt x="2964" y="4630"/>
                    </a:lnTo>
                    <a:lnTo>
                      <a:pt x="3046" y="4709"/>
                    </a:lnTo>
                    <a:lnTo>
                      <a:pt x="3128" y="4855"/>
                    </a:lnTo>
                    <a:lnTo>
                      <a:pt x="3128" y="4855"/>
                    </a:lnTo>
                    <a:lnTo>
                      <a:pt x="3187" y="4833"/>
                    </a:lnTo>
                    <a:lnTo>
                      <a:pt x="3405" y="4721"/>
                    </a:lnTo>
                    <a:lnTo>
                      <a:pt x="3606" y="4836"/>
                    </a:lnTo>
                    <a:lnTo>
                      <a:pt x="3814" y="4805"/>
                    </a:lnTo>
                    <a:lnTo>
                      <a:pt x="3917" y="4953"/>
                    </a:lnTo>
                    <a:lnTo>
                      <a:pt x="3917" y="4953"/>
                    </a:lnTo>
                    <a:lnTo>
                      <a:pt x="3910" y="5059"/>
                    </a:lnTo>
                    <a:lnTo>
                      <a:pt x="3910" y="5059"/>
                    </a:lnTo>
                    <a:lnTo>
                      <a:pt x="4030" y="5148"/>
                    </a:lnTo>
                    <a:lnTo>
                      <a:pt x="4059" y="5149"/>
                    </a:lnTo>
                    <a:lnTo>
                      <a:pt x="4106" y="5165"/>
                    </a:lnTo>
                    <a:lnTo>
                      <a:pt x="4126" y="5106"/>
                    </a:lnTo>
                    <a:lnTo>
                      <a:pt x="4347" y="4875"/>
                    </a:lnTo>
                    <a:lnTo>
                      <a:pt x="4566" y="4711"/>
                    </a:lnTo>
                    <a:lnTo>
                      <a:pt x="4871" y="4484"/>
                    </a:lnTo>
                    <a:lnTo>
                      <a:pt x="4883" y="4428"/>
                    </a:lnTo>
                    <a:lnTo>
                      <a:pt x="4770" y="4274"/>
                    </a:lnTo>
                    <a:close/>
                  </a:path>
                </a:pathLst>
              </a:custGeom>
              <a:grpFill/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45713" tIns="22856" rIns="45713" bIns="22856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900"/>
              </a:p>
            </p:txBody>
          </p:sp>
          <p:sp>
            <p:nvSpPr>
              <p:cNvPr id="60" name="Freeform 7">
                <a:extLst>
                  <a:ext uri="{FF2B5EF4-FFF2-40B4-BE49-F238E27FC236}">
                    <a16:creationId xmlns:a16="http://schemas.microsoft.com/office/drawing/2014/main" id="{F0FB88C8-14EA-0F44-A2F3-9485D24471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0769" y="2856001"/>
                <a:ext cx="1598895" cy="763999"/>
              </a:xfrm>
              <a:custGeom>
                <a:avLst/>
                <a:gdLst>
                  <a:gd name="T0" fmla="*/ 4516 w 4532"/>
                  <a:gd name="T1" fmla="*/ 580 h 2168"/>
                  <a:gd name="T2" fmla="*/ 4348 w 4532"/>
                  <a:gd name="T3" fmla="*/ 291 h 2168"/>
                  <a:gd name="T4" fmla="*/ 4035 w 4532"/>
                  <a:gd name="T5" fmla="*/ 494 h 2168"/>
                  <a:gd name="T6" fmla="*/ 3972 w 4532"/>
                  <a:gd name="T7" fmla="*/ 441 h 2168"/>
                  <a:gd name="T8" fmla="*/ 3990 w 4532"/>
                  <a:gd name="T9" fmla="*/ 302 h 2168"/>
                  <a:gd name="T10" fmla="*/ 3622 w 4532"/>
                  <a:gd name="T11" fmla="*/ 341 h 2168"/>
                  <a:gd name="T12" fmla="*/ 3642 w 4532"/>
                  <a:gd name="T13" fmla="*/ 256 h 2168"/>
                  <a:gd name="T14" fmla="*/ 3421 w 4532"/>
                  <a:gd name="T15" fmla="*/ 72 h 2168"/>
                  <a:gd name="T16" fmla="*/ 3087 w 4532"/>
                  <a:gd name="T17" fmla="*/ 48 h 2168"/>
                  <a:gd name="T18" fmla="*/ 3044 w 4532"/>
                  <a:gd name="T19" fmla="*/ 146 h 2168"/>
                  <a:gd name="T20" fmla="*/ 2938 w 4532"/>
                  <a:gd name="T21" fmla="*/ 138 h 2168"/>
                  <a:gd name="T22" fmla="*/ 2665 w 4532"/>
                  <a:gd name="T23" fmla="*/ 268 h 2168"/>
                  <a:gd name="T24" fmla="*/ 2753 w 4532"/>
                  <a:gd name="T25" fmla="*/ 389 h 2168"/>
                  <a:gd name="T26" fmla="*/ 2659 w 4532"/>
                  <a:gd name="T27" fmla="*/ 499 h 2168"/>
                  <a:gd name="T28" fmla="*/ 2496 w 4532"/>
                  <a:gd name="T29" fmla="*/ 508 h 2168"/>
                  <a:gd name="T30" fmla="*/ 2470 w 4532"/>
                  <a:gd name="T31" fmla="*/ 340 h 2168"/>
                  <a:gd name="T32" fmla="*/ 2141 w 4532"/>
                  <a:gd name="T33" fmla="*/ 516 h 2168"/>
                  <a:gd name="T34" fmla="*/ 1975 w 4532"/>
                  <a:gd name="T35" fmla="*/ 522 h 2168"/>
                  <a:gd name="T36" fmla="*/ 1973 w 4532"/>
                  <a:gd name="T37" fmla="*/ 395 h 2168"/>
                  <a:gd name="T38" fmla="*/ 1901 w 4532"/>
                  <a:gd name="T39" fmla="*/ 384 h 2168"/>
                  <a:gd name="T40" fmla="*/ 1617 w 4532"/>
                  <a:gd name="T41" fmla="*/ 557 h 2168"/>
                  <a:gd name="T42" fmla="*/ 1355 w 4532"/>
                  <a:gd name="T43" fmla="*/ 710 h 2168"/>
                  <a:gd name="T44" fmla="*/ 1169 w 4532"/>
                  <a:gd name="T45" fmla="*/ 575 h 2168"/>
                  <a:gd name="T46" fmla="*/ 1134 w 4532"/>
                  <a:gd name="T47" fmla="*/ 615 h 2168"/>
                  <a:gd name="T48" fmla="*/ 1186 w 4532"/>
                  <a:gd name="T49" fmla="*/ 692 h 2168"/>
                  <a:gd name="T50" fmla="*/ 1066 w 4532"/>
                  <a:gd name="T51" fmla="*/ 811 h 2168"/>
                  <a:gd name="T52" fmla="*/ 961 w 4532"/>
                  <a:gd name="T53" fmla="*/ 875 h 2168"/>
                  <a:gd name="T54" fmla="*/ 731 w 4532"/>
                  <a:gd name="T55" fmla="*/ 900 h 2168"/>
                  <a:gd name="T56" fmla="*/ 438 w 4532"/>
                  <a:gd name="T57" fmla="*/ 772 h 2168"/>
                  <a:gd name="T58" fmla="*/ 287 w 4532"/>
                  <a:gd name="T59" fmla="*/ 605 h 2168"/>
                  <a:gd name="T60" fmla="*/ 202 w 4532"/>
                  <a:gd name="T61" fmla="*/ 709 h 2168"/>
                  <a:gd name="T62" fmla="*/ 46 w 4532"/>
                  <a:gd name="T63" fmla="*/ 784 h 2168"/>
                  <a:gd name="T64" fmla="*/ 19 w 4532"/>
                  <a:gd name="T65" fmla="*/ 812 h 2168"/>
                  <a:gd name="T66" fmla="*/ 5 w 4532"/>
                  <a:gd name="T67" fmla="*/ 1196 h 2168"/>
                  <a:gd name="T68" fmla="*/ 139 w 4532"/>
                  <a:gd name="T69" fmla="*/ 1368 h 2168"/>
                  <a:gd name="T70" fmla="*/ 405 w 4532"/>
                  <a:gd name="T71" fmla="*/ 1139 h 2168"/>
                  <a:gd name="T72" fmla="*/ 554 w 4532"/>
                  <a:gd name="T73" fmla="*/ 1241 h 2168"/>
                  <a:gd name="T74" fmla="*/ 788 w 4532"/>
                  <a:gd name="T75" fmla="*/ 1469 h 2168"/>
                  <a:gd name="T76" fmla="*/ 920 w 4532"/>
                  <a:gd name="T77" fmla="*/ 1661 h 2168"/>
                  <a:gd name="T78" fmla="*/ 1187 w 4532"/>
                  <a:gd name="T79" fmla="*/ 1839 h 2168"/>
                  <a:gd name="T80" fmla="*/ 1296 w 4532"/>
                  <a:gd name="T81" fmla="*/ 1897 h 2168"/>
                  <a:gd name="T82" fmla="*/ 1623 w 4532"/>
                  <a:gd name="T83" fmla="*/ 1921 h 2168"/>
                  <a:gd name="T84" fmla="*/ 1867 w 4532"/>
                  <a:gd name="T85" fmla="*/ 1959 h 2168"/>
                  <a:gd name="T86" fmla="*/ 2014 w 4532"/>
                  <a:gd name="T87" fmla="*/ 2064 h 2168"/>
                  <a:gd name="T88" fmla="*/ 2080 w 4532"/>
                  <a:gd name="T89" fmla="*/ 2168 h 2168"/>
                  <a:gd name="T90" fmla="*/ 2356 w 4532"/>
                  <a:gd name="T91" fmla="*/ 1913 h 2168"/>
                  <a:gd name="T92" fmla="*/ 2525 w 4532"/>
                  <a:gd name="T93" fmla="*/ 1835 h 2168"/>
                  <a:gd name="T94" fmla="*/ 2812 w 4532"/>
                  <a:gd name="T95" fmla="*/ 1874 h 2168"/>
                  <a:gd name="T96" fmla="*/ 2809 w 4532"/>
                  <a:gd name="T97" fmla="*/ 1543 h 2168"/>
                  <a:gd name="T98" fmla="*/ 2993 w 4532"/>
                  <a:gd name="T99" fmla="*/ 1639 h 2168"/>
                  <a:gd name="T100" fmla="*/ 3141 w 4532"/>
                  <a:gd name="T101" fmla="*/ 1518 h 2168"/>
                  <a:gd name="T102" fmla="*/ 3369 w 4532"/>
                  <a:gd name="T103" fmla="*/ 1596 h 2168"/>
                  <a:gd name="T104" fmla="*/ 3405 w 4532"/>
                  <a:gd name="T105" fmla="*/ 1588 h 2168"/>
                  <a:gd name="T106" fmla="*/ 3952 w 4532"/>
                  <a:gd name="T107" fmla="*/ 1426 h 2168"/>
                  <a:gd name="T108" fmla="*/ 4088 w 4532"/>
                  <a:gd name="T109" fmla="*/ 1390 h 2168"/>
                  <a:gd name="T110" fmla="*/ 4353 w 4532"/>
                  <a:gd name="T111" fmla="*/ 1275 h 2168"/>
                  <a:gd name="T112" fmla="*/ 4442 w 4532"/>
                  <a:gd name="T113" fmla="*/ 871 h 2168"/>
                  <a:gd name="T114" fmla="*/ 4399 w 4532"/>
                  <a:gd name="T115" fmla="*/ 644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532" h="2168">
                    <a:moveTo>
                      <a:pt x="4399" y="644"/>
                    </a:moveTo>
                    <a:lnTo>
                      <a:pt x="4516" y="580"/>
                    </a:lnTo>
                    <a:lnTo>
                      <a:pt x="4532" y="438"/>
                    </a:lnTo>
                    <a:lnTo>
                      <a:pt x="4348" y="291"/>
                    </a:lnTo>
                    <a:lnTo>
                      <a:pt x="4109" y="482"/>
                    </a:lnTo>
                    <a:lnTo>
                      <a:pt x="4035" y="494"/>
                    </a:lnTo>
                    <a:lnTo>
                      <a:pt x="3972" y="442"/>
                    </a:lnTo>
                    <a:lnTo>
                      <a:pt x="3972" y="441"/>
                    </a:lnTo>
                    <a:lnTo>
                      <a:pt x="3990" y="302"/>
                    </a:lnTo>
                    <a:lnTo>
                      <a:pt x="3990" y="302"/>
                    </a:lnTo>
                    <a:lnTo>
                      <a:pt x="3622" y="341"/>
                    </a:lnTo>
                    <a:lnTo>
                      <a:pt x="3622" y="341"/>
                    </a:lnTo>
                    <a:lnTo>
                      <a:pt x="3642" y="256"/>
                    </a:lnTo>
                    <a:lnTo>
                      <a:pt x="3642" y="256"/>
                    </a:lnTo>
                    <a:lnTo>
                      <a:pt x="3526" y="246"/>
                    </a:lnTo>
                    <a:lnTo>
                      <a:pt x="3421" y="72"/>
                    </a:lnTo>
                    <a:lnTo>
                      <a:pt x="3217" y="0"/>
                    </a:lnTo>
                    <a:lnTo>
                      <a:pt x="3087" y="48"/>
                    </a:lnTo>
                    <a:lnTo>
                      <a:pt x="3044" y="146"/>
                    </a:lnTo>
                    <a:lnTo>
                      <a:pt x="3044" y="146"/>
                    </a:lnTo>
                    <a:lnTo>
                      <a:pt x="3024" y="88"/>
                    </a:lnTo>
                    <a:lnTo>
                      <a:pt x="2938" y="138"/>
                    </a:lnTo>
                    <a:lnTo>
                      <a:pt x="2685" y="71"/>
                    </a:lnTo>
                    <a:lnTo>
                      <a:pt x="2665" y="268"/>
                    </a:lnTo>
                    <a:lnTo>
                      <a:pt x="2665" y="268"/>
                    </a:lnTo>
                    <a:lnTo>
                      <a:pt x="2753" y="389"/>
                    </a:lnTo>
                    <a:lnTo>
                      <a:pt x="2753" y="389"/>
                    </a:lnTo>
                    <a:lnTo>
                      <a:pt x="2659" y="499"/>
                    </a:lnTo>
                    <a:lnTo>
                      <a:pt x="2496" y="508"/>
                    </a:lnTo>
                    <a:lnTo>
                      <a:pt x="2496" y="508"/>
                    </a:lnTo>
                    <a:lnTo>
                      <a:pt x="2470" y="340"/>
                    </a:lnTo>
                    <a:lnTo>
                      <a:pt x="2470" y="340"/>
                    </a:lnTo>
                    <a:lnTo>
                      <a:pt x="2355" y="465"/>
                    </a:lnTo>
                    <a:lnTo>
                      <a:pt x="2141" y="516"/>
                    </a:lnTo>
                    <a:lnTo>
                      <a:pt x="2130" y="612"/>
                    </a:lnTo>
                    <a:lnTo>
                      <a:pt x="1975" y="522"/>
                    </a:lnTo>
                    <a:lnTo>
                      <a:pt x="1952" y="483"/>
                    </a:lnTo>
                    <a:lnTo>
                      <a:pt x="1973" y="395"/>
                    </a:lnTo>
                    <a:lnTo>
                      <a:pt x="1973" y="395"/>
                    </a:lnTo>
                    <a:lnTo>
                      <a:pt x="1901" y="384"/>
                    </a:lnTo>
                    <a:lnTo>
                      <a:pt x="1794" y="418"/>
                    </a:lnTo>
                    <a:lnTo>
                      <a:pt x="1617" y="557"/>
                    </a:lnTo>
                    <a:lnTo>
                      <a:pt x="1383" y="593"/>
                    </a:lnTo>
                    <a:lnTo>
                      <a:pt x="1355" y="710"/>
                    </a:lnTo>
                    <a:lnTo>
                      <a:pt x="1262" y="703"/>
                    </a:lnTo>
                    <a:lnTo>
                      <a:pt x="1169" y="575"/>
                    </a:lnTo>
                    <a:lnTo>
                      <a:pt x="1134" y="615"/>
                    </a:lnTo>
                    <a:lnTo>
                      <a:pt x="1134" y="615"/>
                    </a:lnTo>
                    <a:lnTo>
                      <a:pt x="1186" y="692"/>
                    </a:lnTo>
                    <a:lnTo>
                      <a:pt x="1186" y="692"/>
                    </a:lnTo>
                    <a:lnTo>
                      <a:pt x="1079" y="693"/>
                    </a:lnTo>
                    <a:lnTo>
                      <a:pt x="1066" y="811"/>
                    </a:lnTo>
                    <a:lnTo>
                      <a:pt x="1032" y="852"/>
                    </a:lnTo>
                    <a:lnTo>
                      <a:pt x="961" y="875"/>
                    </a:lnTo>
                    <a:lnTo>
                      <a:pt x="826" y="831"/>
                    </a:lnTo>
                    <a:lnTo>
                      <a:pt x="731" y="900"/>
                    </a:lnTo>
                    <a:lnTo>
                      <a:pt x="571" y="768"/>
                    </a:lnTo>
                    <a:lnTo>
                      <a:pt x="438" y="772"/>
                    </a:lnTo>
                    <a:lnTo>
                      <a:pt x="333" y="624"/>
                    </a:lnTo>
                    <a:lnTo>
                      <a:pt x="287" y="605"/>
                    </a:lnTo>
                    <a:lnTo>
                      <a:pt x="239" y="623"/>
                    </a:lnTo>
                    <a:lnTo>
                      <a:pt x="202" y="709"/>
                    </a:lnTo>
                    <a:lnTo>
                      <a:pt x="84" y="706"/>
                    </a:lnTo>
                    <a:lnTo>
                      <a:pt x="46" y="784"/>
                    </a:lnTo>
                    <a:lnTo>
                      <a:pt x="108" y="786"/>
                    </a:lnTo>
                    <a:lnTo>
                      <a:pt x="19" y="812"/>
                    </a:lnTo>
                    <a:lnTo>
                      <a:pt x="0" y="911"/>
                    </a:lnTo>
                    <a:lnTo>
                      <a:pt x="5" y="1196"/>
                    </a:lnTo>
                    <a:lnTo>
                      <a:pt x="53" y="1331"/>
                    </a:lnTo>
                    <a:lnTo>
                      <a:pt x="139" y="1368"/>
                    </a:lnTo>
                    <a:lnTo>
                      <a:pt x="252" y="1350"/>
                    </a:lnTo>
                    <a:lnTo>
                      <a:pt x="405" y="1139"/>
                    </a:lnTo>
                    <a:lnTo>
                      <a:pt x="458" y="1116"/>
                    </a:lnTo>
                    <a:lnTo>
                      <a:pt x="554" y="1241"/>
                    </a:lnTo>
                    <a:lnTo>
                      <a:pt x="529" y="1402"/>
                    </a:lnTo>
                    <a:lnTo>
                      <a:pt x="788" y="1469"/>
                    </a:lnTo>
                    <a:lnTo>
                      <a:pt x="761" y="1628"/>
                    </a:lnTo>
                    <a:lnTo>
                      <a:pt x="920" y="1661"/>
                    </a:lnTo>
                    <a:lnTo>
                      <a:pt x="1043" y="1853"/>
                    </a:lnTo>
                    <a:lnTo>
                      <a:pt x="1187" y="1839"/>
                    </a:lnTo>
                    <a:lnTo>
                      <a:pt x="1174" y="2034"/>
                    </a:lnTo>
                    <a:lnTo>
                      <a:pt x="1296" y="1897"/>
                    </a:lnTo>
                    <a:lnTo>
                      <a:pt x="1572" y="1867"/>
                    </a:lnTo>
                    <a:lnTo>
                      <a:pt x="1623" y="1921"/>
                    </a:lnTo>
                    <a:lnTo>
                      <a:pt x="1844" y="1919"/>
                    </a:lnTo>
                    <a:lnTo>
                      <a:pt x="1867" y="1959"/>
                    </a:lnTo>
                    <a:lnTo>
                      <a:pt x="1853" y="2148"/>
                    </a:lnTo>
                    <a:lnTo>
                      <a:pt x="2014" y="2064"/>
                    </a:lnTo>
                    <a:lnTo>
                      <a:pt x="2008" y="2135"/>
                    </a:lnTo>
                    <a:lnTo>
                      <a:pt x="2080" y="2168"/>
                    </a:lnTo>
                    <a:lnTo>
                      <a:pt x="2373" y="2043"/>
                    </a:lnTo>
                    <a:lnTo>
                      <a:pt x="2356" y="1913"/>
                    </a:lnTo>
                    <a:lnTo>
                      <a:pt x="2439" y="1847"/>
                    </a:lnTo>
                    <a:lnTo>
                      <a:pt x="2525" y="1835"/>
                    </a:lnTo>
                    <a:lnTo>
                      <a:pt x="2702" y="1899"/>
                    </a:lnTo>
                    <a:lnTo>
                      <a:pt x="2812" y="1874"/>
                    </a:lnTo>
                    <a:lnTo>
                      <a:pt x="2755" y="1634"/>
                    </a:lnTo>
                    <a:lnTo>
                      <a:pt x="2809" y="1543"/>
                    </a:lnTo>
                    <a:lnTo>
                      <a:pt x="2856" y="1543"/>
                    </a:lnTo>
                    <a:lnTo>
                      <a:pt x="2993" y="1639"/>
                    </a:lnTo>
                    <a:lnTo>
                      <a:pt x="3015" y="1553"/>
                    </a:lnTo>
                    <a:lnTo>
                      <a:pt x="3141" y="1518"/>
                    </a:lnTo>
                    <a:lnTo>
                      <a:pt x="3172" y="1673"/>
                    </a:lnTo>
                    <a:lnTo>
                      <a:pt x="3369" y="1596"/>
                    </a:lnTo>
                    <a:lnTo>
                      <a:pt x="3424" y="1678"/>
                    </a:lnTo>
                    <a:lnTo>
                      <a:pt x="3405" y="1588"/>
                    </a:lnTo>
                    <a:lnTo>
                      <a:pt x="3430" y="1565"/>
                    </a:lnTo>
                    <a:lnTo>
                      <a:pt x="3952" y="1426"/>
                    </a:lnTo>
                    <a:lnTo>
                      <a:pt x="3957" y="1379"/>
                    </a:lnTo>
                    <a:lnTo>
                      <a:pt x="4088" y="1390"/>
                    </a:lnTo>
                    <a:lnTo>
                      <a:pt x="4199" y="1240"/>
                    </a:lnTo>
                    <a:lnTo>
                      <a:pt x="4353" y="1275"/>
                    </a:lnTo>
                    <a:lnTo>
                      <a:pt x="4447" y="1100"/>
                    </a:lnTo>
                    <a:lnTo>
                      <a:pt x="4442" y="871"/>
                    </a:lnTo>
                    <a:lnTo>
                      <a:pt x="4520" y="815"/>
                    </a:lnTo>
                    <a:lnTo>
                      <a:pt x="4399" y="644"/>
                    </a:lnTo>
                    <a:close/>
                  </a:path>
                </a:pathLst>
              </a:custGeom>
              <a:grpFill/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45713" tIns="22856" rIns="45713" bIns="22856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900"/>
              </a:p>
            </p:txBody>
          </p:sp>
          <p:sp>
            <p:nvSpPr>
              <p:cNvPr id="61" name="Freeform 8">
                <a:extLst>
                  <a:ext uri="{FF2B5EF4-FFF2-40B4-BE49-F238E27FC236}">
                    <a16:creationId xmlns:a16="http://schemas.microsoft.com/office/drawing/2014/main" id="{01A71DA0-3CC1-924D-8A67-5B42A062B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7267" y="3293025"/>
                <a:ext cx="1919520" cy="2322684"/>
              </a:xfrm>
              <a:custGeom>
                <a:avLst/>
                <a:gdLst>
                  <a:gd name="T0" fmla="*/ 5192 w 5442"/>
                  <a:gd name="T1" fmla="*/ 1980 h 6586"/>
                  <a:gd name="T2" fmla="*/ 4620 w 5442"/>
                  <a:gd name="T3" fmla="*/ 1859 h 6586"/>
                  <a:gd name="T4" fmla="*/ 4440 w 5442"/>
                  <a:gd name="T5" fmla="*/ 1300 h 6586"/>
                  <a:gd name="T6" fmla="*/ 4150 w 5442"/>
                  <a:gd name="T7" fmla="*/ 1223 h 6586"/>
                  <a:gd name="T8" fmla="*/ 3998 w 5442"/>
                  <a:gd name="T9" fmla="*/ 1079 h 6586"/>
                  <a:gd name="T10" fmla="*/ 3620 w 5442"/>
                  <a:gd name="T11" fmla="*/ 446 h 6586"/>
                  <a:gd name="T12" fmla="*/ 3134 w 5442"/>
                  <a:gd name="T13" fmla="*/ 150 h 6586"/>
                  <a:gd name="T14" fmla="*/ 2451 w 5442"/>
                  <a:gd name="T15" fmla="*/ 348 h 6586"/>
                  <a:gd name="T16" fmla="*/ 2187 w 5442"/>
                  <a:gd name="T17" fmla="*/ 278 h 6586"/>
                  <a:gd name="T18" fmla="*/ 1855 w 5442"/>
                  <a:gd name="T19" fmla="*/ 303 h 6586"/>
                  <a:gd name="T20" fmla="*/ 1571 w 5442"/>
                  <a:gd name="T21" fmla="*/ 595 h 6586"/>
                  <a:gd name="T22" fmla="*/ 1332 w 5442"/>
                  <a:gd name="T23" fmla="*/ 1181 h 6586"/>
                  <a:gd name="T24" fmla="*/ 1464 w 5442"/>
                  <a:gd name="T25" fmla="*/ 1471 h 6586"/>
                  <a:gd name="T26" fmla="*/ 1611 w 5442"/>
                  <a:gd name="T27" fmla="*/ 1709 h 6586"/>
                  <a:gd name="T28" fmla="*/ 1443 w 5442"/>
                  <a:gd name="T29" fmla="*/ 2208 h 6586"/>
                  <a:gd name="T30" fmla="*/ 919 w 5442"/>
                  <a:gd name="T31" fmla="*/ 2447 h 6586"/>
                  <a:gd name="T32" fmla="*/ 421 w 5442"/>
                  <a:gd name="T33" fmla="*/ 2719 h 6586"/>
                  <a:gd name="T34" fmla="*/ 81 w 5442"/>
                  <a:gd name="T35" fmla="*/ 3098 h 6586"/>
                  <a:gd name="T36" fmla="*/ 490 w 5442"/>
                  <a:gd name="T37" fmla="*/ 3119 h 6586"/>
                  <a:gd name="T38" fmla="*/ 362 w 5442"/>
                  <a:gd name="T39" fmla="*/ 3664 h 6586"/>
                  <a:gd name="T40" fmla="*/ 511 w 5442"/>
                  <a:gd name="T41" fmla="*/ 4549 h 6586"/>
                  <a:gd name="T42" fmla="*/ 706 w 5442"/>
                  <a:gd name="T43" fmla="*/ 5423 h 6586"/>
                  <a:gd name="T44" fmla="*/ 873 w 5442"/>
                  <a:gd name="T45" fmla="*/ 5439 h 6586"/>
                  <a:gd name="T46" fmla="*/ 1854 w 5442"/>
                  <a:gd name="T47" fmla="*/ 4947 h 6586"/>
                  <a:gd name="T48" fmla="*/ 1902 w 5442"/>
                  <a:gd name="T49" fmla="*/ 4495 h 6586"/>
                  <a:gd name="T50" fmla="*/ 2453 w 5442"/>
                  <a:gd name="T51" fmla="*/ 3785 h 6586"/>
                  <a:gd name="T52" fmla="*/ 2814 w 5442"/>
                  <a:gd name="T53" fmla="*/ 3830 h 6586"/>
                  <a:gd name="T54" fmla="*/ 2815 w 5442"/>
                  <a:gd name="T55" fmla="*/ 4313 h 6586"/>
                  <a:gd name="T56" fmla="*/ 2637 w 5442"/>
                  <a:gd name="T57" fmla="*/ 4533 h 6586"/>
                  <a:gd name="T58" fmla="*/ 2430 w 5442"/>
                  <a:gd name="T59" fmla="*/ 5268 h 6586"/>
                  <a:gd name="T60" fmla="*/ 2810 w 5442"/>
                  <a:gd name="T61" fmla="*/ 5707 h 6586"/>
                  <a:gd name="T62" fmla="*/ 2732 w 5442"/>
                  <a:gd name="T63" fmla="*/ 5968 h 6586"/>
                  <a:gd name="T64" fmla="*/ 2736 w 5442"/>
                  <a:gd name="T65" fmla="*/ 6183 h 6586"/>
                  <a:gd name="T66" fmla="*/ 2920 w 5442"/>
                  <a:gd name="T67" fmla="*/ 6586 h 6586"/>
                  <a:gd name="T68" fmla="*/ 3331 w 5442"/>
                  <a:gd name="T69" fmla="*/ 6487 h 6586"/>
                  <a:gd name="T70" fmla="*/ 3390 w 5442"/>
                  <a:gd name="T71" fmla="*/ 6144 h 6586"/>
                  <a:gd name="T72" fmla="*/ 3820 w 5442"/>
                  <a:gd name="T73" fmla="*/ 5615 h 6586"/>
                  <a:gd name="T74" fmla="*/ 3835 w 5442"/>
                  <a:gd name="T75" fmla="*/ 5169 h 6586"/>
                  <a:gd name="T76" fmla="*/ 3467 w 5442"/>
                  <a:gd name="T77" fmla="*/ 4835 h 6586"/>
                  <a:gd name="T78" fmla="*/ 3520 w 5442"/>
                  <a:gd name="T79" fmla="*/ 4650 h 6586"/>
                  <a:gd name="T80" fmla="*/ 3736 w 5442"/>
                  <a:gd name="T81" fmla="*/ 4295 h 6586"/>
                  <a:gd name="T82" fmla="*/ 4397 w 5442"/>
                  <a:gd name="T83" fmla="*/ 4220 h 6586"/>
                  <a:gd name="T84" fmla="*/ 4789 w 5442"/>
                  <a:gd name="T85" fmla="*/ 4038 h 6586"/>
                  <a:gd name="T86" fmla="*/ 4675 w 5442"/>
                  <a:gd name="T87" fmla="*/ 3537 h 6586"/>
                  <a:gd name="T88" fmla="*/ 4489 w 5442"/>
                  <a:gd name="T89" fmla="*/ 3279 h 6586"/>
                  <a:gd name="T90" fmla="*/ 4817 w 5442"/>
                  <a:gd name="T91" fmla="*/ 3060 h 6586"/>
                  <a:gd name="T92" fmla="*/ 5400 w 5442"/>
                  <a:gd name="T93" fmla="*/ 2758 h 6586"/>
                  <a:gd name="T94" fmla="*/ 5181 w 5442"/>
                  <a:gd name="T95" fmla="*/ 2616 h 6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442" h="6586">
                    <a:moveTo>
                      <a:pt x="5340" y="2287"/>
                    </a:moveTo>
                    <a:lnTo>
                      <a:pt x="5442" y="2151"/>
                    </a:lnTo>
                    <a:lnTo>
                      <a:pt x="5399" y="2052"/>
                    </a:lnTo>
                    <a:lnTo>
                      <a:pt x="5192" y="1980"/>
                    </a:lnTo>
                    <a:lnTo>
                      <a:pt x="4924" y="2161"/>
                    </a:lnTo>
                    <a:lnTo>
                      <a:pt x="4857" y="2067"/>
                    </a:lnTo>
                    <a:lnTo>
                      <a:pt x="4862" y="1925"/>
                    </a:lnTo>
                    <a:lnTo>
                      <a:pt x="4620" y="1859"/>
                    </a:lnTo>
                    <a:lnTo>
                      <a:pt x="4560" y="1761"/>
                    </a:lnTo>
                    <a:lnTo>
                      <a:pt x="4636" y="1611"/>
                    </a:lnTo>
                    <a:lnTo>
                      <a:pt x="4546" y="1407"/>
                    </a:lnTo>
                    <a:lnTo>
                      <a:pt x="4440" y="1300"/>
                    </a:lnTo>
                    <a:lnTo>
                      <a:pt x="4276" y="1367"/>
                    </a:lnTo>
                    <a:lnTo>
                      <a:pt x="4221" y="1275"/>
                    </a:lnTo>
                    <a:lnTo>
                      <a:pt x="4246" y="1209"/>
                    </a:lnTo>
                    <a:lnTo>
                      <a:pt x="4150" y="1223"/>
                    </a:lnTo>
                    <a:lnTo>
                      <a:pt x="4116" y="1102"/>
                    </a:lnTo>
                    <a:lnTo>
                      <a:pt x="4182" y="1037"/>
                    </a:lnTo>
                    <a:lnTo>
                      <a:pt x="4065" y="1092"/>
                    </a:lnTo>
                    <a:lnTo>
                      <a:pt x="3998" y="1079"/>
                    </a:lnTo>
                    <a:lnTo>
                      <a:pt x="3925" y="898"/>
                    </a:lnTo>
                    <a:lnTo>
                      <a:pt x="3653" y="884"/>
                    </a:lnTo>
                    <a:lnTo>
                      <a:pt x="3744" y="814"/>
                    </a:lnTo>
                    <a:lnTo>
                      <a:pt x="3620" y="446"/>
                    </a:lnTo>
                    <a:lnTo>
                      <a:pt x="3383" y="220"/>
                    </a:lnTo>
                    <a:lnTo>
                      <a:pt x="3399" y="35"/>
                    </a:lnTo>
                    <a:lnTo>
                      <a:pt x="3245" y="0"/>
                    </a:lnTo>
                    <a:lnTo>
                      <a:pt x="3134" y="150"/>
                    </a:lnTo>
                    <a:lnTo>
                      <a:pt x="3003" y="139"/>
                    </a:lnTo>
                    <a:lnTo>
                      <a:pt x="2998" y="186"/>
                    </a:lnTo>
                    <a:lnTo>
                      <a:pt x="2476" y="325"/>
                    </a:lnTo>
                    <a:lnTo>
                      <a:pt x="2451" y="348"/>
                    </a:lnTo>
                    <a:lnTo>
                      <a:pt x="2470" y="438"/>
                    </a:lnTo>
                    <a:lnTo>
                      <a:pt x="2415" y="356"/>
                    </a:lnTo>
                    <a:lnTo>
                      <a:pt x="2218" y="433"/>
                    </a:lnTo>
                    <a:lnTo>
                      <a:pt x="2187" y="278"/>
                    </a:lnTo>
                    <a:lnTo>
                      <a:pt x="2061" y="313"/>
                    </a:lnTo>
                    <a:lnTo>
                      <a:pt x="2039" y="399"/>
                    </a:lnTo>
                    <a:lnTo>
                      <a:pt x="1902" y="303"/>
                    </a:lnTo>
                    <a:lnTo>
                      <a:pt x="1855" y="303"/>
                    </a:lnTo>
                    <a:lnTo>
                      <a:pt x="1801" y="394"/>
                    </a:lnTo>
                    <a:lnTo>
                      <a:pt x="1858" y="634"/>
                    </a:lnTo>
                    <a:lnTo>
                      <a:pt x="1748" y="659"/>
                    </a:lnTo>
                    <a:lnTo>
                      <a:pt x="1571" y="595"/>
                    </a:lnTo>
                    <a:lnTo>
                      <a:pt x="1485" y="607"/>
                    </a:lnTo>
                    <a:lnTo>
                      <a:pt x="1402" y="673"/>
                    </a:lnTo>
                    <a:lnTo>
                      <a:pt x="1419" y="803"/>
                    </a:lnTo>
                    <a:lnTo>
                      <a:pt x="1332" y="1181"/>
                    </a:lnTo>
                    <a:lnTo>
                      <a:pt x="1507" y="1137"/>
                    </a:lnTo>
                    <a:lnTo>
                      <a:pt x="1470" y="1209"/>
                    </a:lnTo>
                    <a:lnTo>
                      <a:pt x="1530" y="1291"/>
                    </a:lnTo>
                    <a:lnTo>
                      <a:pt x="1464" y="1471"/>
                    </a:lnTo>
                    <a:lnTo>
                      <a:pt x="1398" y="1481"/>
                    </a:lnTo>
                    <a:lnTo>
                      <a:pt x="1445" y="1535"/>
                    </a:lnTo>
                    <a:lnTo>
                      <a:pt x="1399" y="1582"/>
                    </a:lnTo>
                    <a:lnTo>
                      <a:pt x="1611" y="1709"/>
                    </a:lnTo>
                    <a:lnTo>
                      <a:pt x="1538" y="1870"/>
                    </a:lnTo>
                    <a:lnTo>
                      <a:pt x="1461" y="1893"/>
                    </a:lnTo>
                    <a:lnTo>
                      <a:pt x="1562" y="2011"/>
                    </a:lnTo>
                    <a:lnTo>
                      <a:pt x="1443" y="2208"/>
                    </a:lnTo>
                    <a:lnTo>
                      <a:pt x="1473" y="2495"/>
                    </a:lnTo>
                    <a:lnTo>
                      <a:pt x="1143" y="2549"/>
                    </a:lnTo>
                    <a:lnTo>
                      <a:pt x="1055" y="2434"/>
                    </a:lnTo>
                    <a:lnTo>
                      <a:pt x="919" y="2447"/>
                    </a:lnTo>
                    <a:lnTo>
                      <a:pt x="819" y="2620"/>
                    </a:lnTo>
                    <a:lnTo>
                      <a:pt x="549" y="2581"/>
                    </a:lnTo>
                    <a:lnTo>
                      <a:pt x="509" y="2724"/>
                    </a:lnTo>
                    <a:lnTo>
                      <a:pt x="421" y="2719"/>
                    </a:lnTo>
                    <a:lnTo>
                      <a:pt x="358" y="2835"/>
                    </a:lnTo>
                    <a:lnTo>
                      <a:pt x="194" y="2845"/>
                    </a:lnTo>
                    <a:lnTo>
                      <a:pt x="0" y="2988"/>
                    </a:lnTo>
                    <a:lnTo>
                      <a:pt x="81" y="3098"/>
                    </a:lnTo>
                    <a:lnTo>
                      <a:pt x="259" y="3203"/>
                    </a:lnTo>
                    <a:lnTo>
                      <a:pt x="296" y="3201"/>
                    </a:lnTo>
                    <a:lnTo>
                      <a:pt x="387" y="3097"/>
                    </a:lnTo>
                    <a:lnTo>
                      <a:pt x="490" y="3119"/>
                    </a:lnTo>
                    <a:lnTo>
                      <a:pt x="559" y="3173"/>
                    </a:lnTo>
                    <a:lnTo>
                      <a:pt x="501" y="3417"/>
                    </a:lnTo>
                    <a:lnTo>
                      <a:pt x="541" y="3527"/>
                    </a:lnTo>
                    <a:lnTo>
                      <a:pt x="362" y="3664"/>
                    </a:lnTo>
                    <a:lnTo>
                      <a:pt x="549" y="3991"/>
                    </a:lnTo>
                    <a:lnTo>
                      <a:pt x="485" y="4120"/>
                    </a:lnTo>
                    <a:lnTo>
                      <a:pt x="490" y="4425"/>
                    </a:lnTo>
                    <a:lnTo>
                      <a:pt x="511" y="4549"/>
                    </a:lnTo>
                    <a:lnTo>
                      <a:pt x="590" y="4577"/>
                    </a:lnTo>
                    <a:lnTo>
                      <a:pt x="629" y="4972"/>
                    </a:lnTo>
                    <a:lnTo>
                      <a:pt x="772" y="5263"/>
                    </a:lnTo>
                    <a:lnTo>
                      <a:pt x="706" y="5423"/>
                    </a:lnTo>
                    <a:lnTo>
                      <a:pt x="692" y="5455"/>
                    </a:lnTo>
                    <a:lnTo>
                      <a:pt x="692" y="5456"/>
                    </a:lnTo>
                    <a:lnTo>
                      <a:pt x="729" y="5465"/>
                    </a:lnTo>
                    <a:lnTo>
                      <a:pt x="873" y="5439"/>
                    </a:lnTo>
                    <a:lnTo>
                      <a:pt x="1553" y="5102"/>
                    </a:lnTo>
                    <a:lnTo>
                      <a:pt x="1757" y="5069"/>
                    </a:lnTo>
                    <a:lnTo>
                      <a:pt x="1809" y="5034"/>
                    </a:lnTo>
                    <a:lnTo>
                      <a:pt x="1854" y="4947"/>
                    </a:lnTo>
                    <a:lnTo>
                      <a:pt x="1888" y="4827"/>
                    </a:lnTo>
                    <a:lnTo>
                      <a:pt x="1926" y="4584"/>
                    </a:lnTo>
                    <a:lnTo>
                      <a:pt x="1921" y="4532"/>
                    </a:lnTo>
                    <a:lnTo>
                      <a:pt x="1902" y="4495"/>
                    </a:lnTo>
                    <a:lnTo>
                      <a:pt x="1892" y="4449"/>
                    </a:lnTo>
                    <a:lnTo>
                      <a:pt x="1905" y="4374"/>
                    </a:lnTo>
                    <a:lnTo>
                      <a:pt x="1933" y="4314"/>
                    </a:lnTo>
                    <a:lnTo>
                      <a:pt x="2453" y="3785"/>
                    </a:lnTo>
                    <a:lnTo>
                      <a:pt x="2585" y="3725"/>
                    </a:lnTo>
                    <a:lnTo>
                      <a:pt x="2607" y="3838"/>
                    </a:lnTo>
                    <a:lnTo>
                      <a:pt x="2661" y="3861"/>
                    </a:lnTo>
                    <a:lnTo>
                      <a:pt x="2814" y="3830"/>
                    </a:lnTo>
                    <a:lnTo>
                      <a:pt x="2860" y="3888"/>
                    </a:lnTo>
                    <a:lnTo>
                      <a:pt x="2853" y="4022"/>
                    </a:lnTo>
                    <a:lnTo>
                      <a:pt x="2827" y="4180"/>
                    </a:lnTo>
                    <a:lnTo>
                      <a:pt x="2815" y="4313"/>
                    </a:lnTo>
                    <a:lnTo>
                      <a:pt x="2763" y="4255"/>
                    </a:lnTo>
                    <a:lnTo>
                      <a:pt x="2733" y="4262"/>
                    </a:lnTo>
                    <a:lnTo>
                      <a:pt x="2641" y="4464"/>
                    </a:lnTo>
                    <a:lnTo>
                      <a:pt x="2637" y="4533"/>
                    </a:lnTo>
                    <a:lnTo>
                      <a:pt x="2644" y="4597"/>
                    </a:lnTo>
                    <a:lnTo>
                      <a:pt x="2639" y="4678"/>
                    </a:lnTo>
                    <a:lnTo>
                      <a:pt x="2451" y="5147"/>
                    </a:lnTo>
                    <a:lnTo>
                      <a:pt x="2430" y="5268"/>
                    </a:lnTo>
                    <a:lnTo>
                      <a:pt x="2496" y="5373"/>
                    </a:lnTo>
                    <a:lnTo>
                      <a:pt x="2726" y="5469"/>
                    </a:lnTo>
                    <a:lnTo>
                      <a:pt x="2802" y="5608"/>
                    </a:lnTo>
                    <a:lnTo>
                      <a:pt x="2810" y="5707"/>
                    </a:lnTo>
                    <a:lnTo>
                      <a:pt x="2799" y="5773"/>
                    </a:lnTo>
                    <a:lnTo>
                      <a:pt x="2774" y="5836"/>
                    </a:lnTo>
                    <a:lnTo>
                      <a:pt x="2747" y="5929"/>
                    </a:lnTo>
                    <a:lnTo>
                      <a:pt x="2732" y="5968"/>
                    </a:lnTo>
                    <a:lnTo>
                      <a:pt x="2688" y="6020"/>
                    </a:lnTo>
                    <a:lnTo>
                      <a:pt x="2679" y="6065"/>
                    </a:lnTo>
                    <a:lnTo>
                      <a:pt x="2689" y="6103"/>
                    </a:lnTo>
                    <a:lnTo>
                      <a:pt x="2736" y="6183"/>
                    </a:lnTo>
                    <a:lnTo>
                      <a:pt x="2749" y="6228"/>
                    </a:lnTo>
                    <a:lnTo>
                      <a:pt x="2748" y="6511"/>
                    </a:lnTo>
                    <a:lnTo>
                      <a:pt x="2792" y="6568"/>
                    </a:lnTo>
                    <a:lnTo>
                      <a:pt x="2920" y="6586"/>
                    </a:lnTo>
                    <a:lnTo>
                      <a:pt x="3029" y="6568"/>
                    </a:lnTo>
                    <a:lnTo>
                      <a:pt x="3240" y="6493"/>
                    </a:lnTo>
                    <a:lnTo>
                      <a:pt x="3330" y="6490"/>
                    </a:lnTo>
                    <a:lnTo>
                      <a:pt x="3331" y="6487"/>
                    </a:lnTo>
                    <a:lnTo>
                      <a:pt x="3346" y="6437"/>
                    </a:lnTo>
                    <a:lnTo>
                      <a:pt x="3369" y="6307"/>
                    </a:lnTo>
                    <a:lnTo>
                      <a:pt x="3432" y="6290"/>
                    </a:lnTo>
                    <a:lnTo>
                      <a:pt x="3390" y="6144"/>
                    </a:lnTo>
                    <a:lnTo>
                      <a:pt x="3411" y="6078"/>
                    </a:lnTo>
                    <a:lnTo>
                      <a:pt x="3777" y="5815"/>
                    </a:lnTo>
                    <a:lnTo>
                      <a:pt x="3695" y="5733"/>
                    </a:lnTo>
                    <a:lnTo>
                      <a:pt x="3820" y="5615"/>
                    </a:lnTo>
                    <a:lnTo>
                      <a:pt x="4064" y="5518"/>
                    </a:lnTo>
                    <a:lnTo>
                      <a:pt x="3959" y="5412"/>
                    </a:lnTo>
                    <a:lnTo>
                      <a:pt x="3977" y="5243"/>
                    </a:lnTo>
                    <a:lnTo>
                      <a:pt x="3835" y="5169"/>
                    </a:lnTo>
                    <a:lnTo>
                      <a:pt x="3790" y="5067"/>
                    </a:lnTo>
                    <a:lnTo>
                      <a:pt x="3582" y="5109"/>
                    </a:lnTo>
                    <a:lnTo>
                      <a:pt x="3531" y="5082"/>
                    </a:lnTo>
                    <a:lnTo>
                      <a:pt x="3467" y="4835"/>
                    </a:lnTo>
                    <a:lnTo>
                      <a:pt x="3349" y="4719"/>
                    </a:lnTo>
                    <a:lnTo>
                      <a:pt x="3441" y="4721"/>
                    </a:lnTo>
                    <a:lnTo>
                      <a:pt x="3475" y="4603"/>
                    </a:lnTo>
                    <a:lnTo>
                      <a:pt x="3520" y="4650"/>
                    </a:lnTo>
                    <a:lnTo>
                      <a:pt x="3567" y="4633"/>
                    </a:lnTo>
                    <a:lnTo>
                      <a:pt x="3727" y="4468"/>
                    </a:lnTo>
                    <a:lnTo>
                      <a:pt x="3779" y="4338"/>
                    </a:lnTo>
                    <a:lnTo>
                      <a:pt x="3736" y="4295"/>
                    </a:lnTo>
                    <a:lnTo>
                      <a:pt x="3808" y="4004"/>
                    </a:lnTo>
                    <a:lnTo>
                      <a:pt x="3836" y="4216"/>
                    </a:lnTo>
                    <a:lnTo>
                      <a:pt x="3939" y="4253"/>
                    </a:lnTo>
                    <a:lnTo>
                      <a:pt x="4397" y="4220"/>
                    </a:lnTo>
                    <a:lnTo>
                      <a:pt x="4501" y="4199"/>
                    </a:lnTo>
                    <a:lnTo>
                      <a:pt x="4633" y="4106"/>
                    </a:lnTo>
                    <a:lnTo>
                      <a:pt x="4764" y="4119"/>
                    </a:lnTo>
                    <a:lnTo>
                      <a:pt x="4789" y="4038"/>
                    </a:lnTo>
                    <a:lnTo>
                      <a:pt x="4664" y="3921"/>
                    </a:lnTo>
                    <a:lnTo>
                      <a:pt x="4803" y="3877"/>
                    </a:lnTo>
                    <a:lnTo>
                      <a:pt x="4849" y="3739"/>
                    </a:lnTo>
                    <a:lnTo>
                      <a:pt x="4675" y="3537"/>
                    </a:lnTo>
                    <a:lnTo>
                      <a:pt x="4683" y="3458"/>
                    </a:lnTo>
                    <a:lnTo>
                      <a:pt x="4623" y="3458"/>
                    </a:lnTo>
                    <a:lnTo>
                      <a:pt x="4677" y="3383"/>
                    </a:lnTo>
                    <a:lnTo>
                      <a:pt x="4489" y="3279"/>
                    </a:lnTo>
                    <a:lnTo>
                      <a:pt x="4580" y="3215"/>
                    </a:lnTo>
                    <a:lnTo>
                      <a:pt x="4720" y="3223"/>
                    </a:lnTo>
                    <a:lnTo>
                      <a:pt x="4708" y="3134"/>
                    </a:lnTo>
                    <a:lnTo>
                      <a:pt x="4817" y="3060"/>
                    </a:lnTo>
                    <a:lnTo>
                      <a:pt x="4870" y="3054"/>
                    </a:lnTo>
                    <a:lnTo>
                      <a:pt x="4922" y="3121"/>
                    </a:lnTo>
                    <a:lnTo>
                      <a:pt x="5266" y="2898"/>
                    </a:lnTo>
                    <a:lnTo>
                      <a:pt x="5400" y="2758"/>
                    </a:lnTo>
                    <a:lnTo>
                      <a:pt x="5406" y="2642"/>
                    </a:lnTo>
                    <a:lnTo>
                      <a:pt x="5355" y="2521"/>
                    </a:lnTo>
                    <a:lnTo>
                      <a:pt x="5242" y="2528"/>
                    </a:lnTo>
                    <a:lnTo>
                      <a:pt x="5181" y="2616"/>
                    </a:lnTo>
                    <a:lnTo>
                      <a:pt x="5144" y="2576"/>
                    </a:lnTo>
                    <a:lnTo>
                      <a:pt x="5409" y="2379"/>
                    </a:lnTo>
                    <a:lnTo>
                      <a:pt x="5340" y="2287"/>
                    </a:lnTo>
                    <a:close/>
                  </a:path>
                </a:pathLst>
              </a:custGeom>
              <a:grpFill/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45713" tIns="22856" rIns="45713" bIns="22856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900"/>
              </a:p>
            </p:txBody>
          </p:sp>
          <p:sp>
            <p:nvSpPr>
              <p:cNvPr id="62" name="Freeform 9">
                <a:extLst>
                  <a:ext uri="{FF2B5EF4-FFF2-40B4-BE49-F238E27FC236}">
                    <a16:creationId xmlns:a16="http://schemas.microsoft.com/office/drawing/2014/main" id="{9A6CA879-1FB8-E341-A29F-D645D4313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1835" y="3881368"/>
                <a:ext cx="1833809" cy="2502572"/>
              </a:xfrm>
              <a:custGeom>
                <a:avLst/>
                <a:gdLst>
                  <a:gd name="T0" fmla="*/ 5070 w 5199"/>
                  <a:gd name="T1" fmla="*/ 1620 h 7096"/>
                  <a:gd name="T2" fmla="*/ 4341 w 5199"/>
                  <a:gd name="T3" fmla="*/ 634 h 7096"/>
                  <a:gd name="T4" fmla="*/ 4449 w 5199"/>
                  <a:gd name="T5" fmla="*/ 1143 h 7096"/>
                  <a:gd name="T6" fmla="*/ 4045 w 5199"/>
                  <a:gd name="T7" fmla="*/ 1262 h 7096"/>
                  <a:gd name="T8" fmla="*/ 3670 w 5199"/>
                  <a:gd name="T9" fmla="*/ 969 h 7096"/>
                  <a:gd name="T10" fmla="*/ 3424 w 5199"/>
                  <a:gd name="T11" fmla="*/ 559 h 7096"/>
                  <a:gd name="T12" fmla="*/ 2856 w 5199"/>
                  <a:gd name="T13" fmla="*/ 310 h 7096"/>
                  <a:gd name="T14" fmla="*/ 2681 w 5199"/>
                  <a:gd name="T15" fmla="*/ 188 h 7096"/>
                  <a:gd name="T16" fmla="*/ 2164 w 5199"/>
                  <a:gd name="T17" fmla="*/ 3 h 7096"/>
                  <a:gd name="T18" fmla="*/ 2112 w 5199"/>
                  <a:gd name="T19" fmla="*/ 484 h 7096"/>
                  <a:gd name="T20" fmla="*/ 1851 w 5199"/>
                  <a:gd name="T21" fmla="*/ 949 h 7096"/>
                  <a:gd name="T22" fmla="*/ 2070 w 5199"/>
                  <a:gd name="T23" fmla="*/ 1091 h 7096"/>
                  <a:gd name="T24" fmla="*/ 1487 w 5199"/>
                  <a:gd name="T25" fmla="*/ 1393 h 7096"/>
                  <a:gd name="T26" fmla="*/ 1159 w 5199"/>
                  <a:gd name="T27" fmla="*/ 1612 h 7096"/>
                  <a:gd name="T28" fmla="*/ 1345 w 5199"/>
                  <a:gd name="T29" fmla="*/ 1870 h 7096"/>
                  <a:gd name="T30" fmla="*/ 1459 w 5199"/>
                  <a:gd name="T31" fmla="*/ 2371 h 7096"/>
                  <a:gd name="T32" fmla="*/ 1067 w 5199"/>
                  <a:gd name="T33" fmla="*/ 2553 h 7096"/>
                  <a:gd name="T34" fmla="*/ 406 w 5199"/>
                  <a:gd name="T35" fmla="*/ 2628 h 7096"/>
                  <a:gd name="T36" fmla="*/ 190 w 5199"/>
                  <a:gd name="T37" fmla="*/ 2983 h 7096"/>
                  <a:gd name="T38" fmla="*/ 137 w 5199"/>
                  <a:gd name="T39" fmla="*/ 3168 h 7096"/>
                  <a:gd name="T40" fmla="*/ 505 w 5199"/>
                  <a:gd name="T41" fmla="*/ 3502 h 7096"/>
                  <a:gd name="T42" fmla="*/ 490 w 5199"/>
                  <a:gd name="T43" fmla="*/ 3948 h 7096"/>
                  <a:gd name="T44" fmla="*/ 60 w 5199"/>
                  <a:gd name="T45" fmla="*/ 4477 h 7096"/>
                  <a:gd name="T46" fmla="*/ 1 w 5199"/>
                  <a:gd name="T47" fmla="*/ 4820 h 7096"/>
                  <a:gd name="T48" fmla="*/ 283 w 5199"/>
                  <a:gd name="T49" fmla="*/ 5051 h 7096"/>
                  <a:gd name="T50" fmla="*/ 820 w 5199"/>
                  <a:gd name="T51" fmla="*/ 5515 h 7096"/>
                  <a:gd name="T52" fmla="*/ 1314 w 5199"/>
                  <a:gd name="T53" fmla="*/ 5623 h 7096"/>
                  <a:gd name="T54" fmla="*/ 1649 w 5199"/>
                  <a:gd name="T55" fmla="*/ 5950 h 7096"/>
                  <a:gd name="T56" fmla="*/ 1585 w 5199"/>
                  <a:gd name="T57" fmla="*/ 6178 h 7096"/>
                  <a:gd name="T58" fmla="*/ 1749 w 5199"/>
                  <a:gd name="T59" fmla="*/ 6175 h 7096"/>
                  <a:gd name="T60" fmla="*/ 1875 w 5199"/>
                  <a:gd name="T61" fmla="*/ 6153 h 7096"/>
                  <a:gd name="T62" fmla="*/ 2352 w 5199"/>
                  <a:gd name="T63" fmla="*/ 6717 h 7096"/>
                  <a:gd name="T64" fmla="*/ 2349 w 5199"/>
                  <a:gd name="T65" fmla="*/ 7001 h 7096"/>
                  <a:gd name="T66" fmla="*/ 2735 w 5199"/>
                  <a:gd name="T67" fmla="*/ 6926 h 7096"/>
                  <a:gd name="T68" fmla="*/ 3093 w 5199"/>
                  <a:gd name="T69" fmla="*/ 6957 h 7096"/>
                  <a:gd name="T70" fmla="*/ 3300 w 5199"/>
                  <a:gd name="T71" fmla="*/ 6731 h 7096"/>
                  <a:gd name="T72" fmla="*/ 3681 w 5199"/>
                  <a:gd name="T73" fmla="*/ 6800 h 7096"/>
                  <a:gd name="T74" fmla="*/ 3956 w 5199"/>
                  <a:gd name="T75" fmla="*/ 6762 h 7096"/>
                  <a:gd name="T76" fmla="*/ 4287 w 5199"/>
                  <a:gd name="T77" fmla="*/ 6484 h 7096"/>
                  <a:gd name="T78" fmla="*/ 4361 w 5199"/>
                  <a:gd name="T79" fmla="*/ 6136 h 7096"/>
                  <a:gd name="T80" fmla="*/ 4448 w 5199"/>
                  <a:gd name="T81" fmla="*/ 5873 h 7096"/>
                  <a:gd name="T82" fmla="*/ 4265 w 5199"/>
                  <a:gd name="T83" fmla="*/ 5751 h 7096"/>
                  <a:gd name="T84" fmla="*/ 4296 w 5199"/>
                  <a:gd name="T85" fmla="*/ 5610 h 7096"/>
                  <a:gd name="T86" fmla="*/ 4331 w 5199"/>
                  <a:gd name="T87" fmla="*/ 5493 h 7096"/>
                  <a:gd name="T88" fmla="*/ 4213 w 5199"/>
                  <a:gd name="T89" fmla="*/ 5452 h 7096"/>
                  <a:gd name="T90" fmla="*/ 4086 w 5199"/>
                  <a:gd name="T91" fmla="*/ 5372 h 7096"/>
                  <a:gd name="T92" fmla="*/ 3920 w 5199"/>
                  <a:gd name="T93" fmla="*/ 4955 h 7096"/>
                  <a:gd name="T94" fmla="*/ 3705 w 5199"/>
                  <a:gd name="T95" fmla="*/ 4798 h 7096"/>
                  <a:gd name="T96" fmla="*/ 3748 w 5199"/>
                  <a:gd name="T97" fmla="*/ 4501 h 7096"/>
                  <a:gd name="T98" fmla="*/ 3726 w 5199"/>
                  <a:gd name="T99" fmla="*/ 4389 h 7096"/>
                  <a:gd name="T100" fmla="*/ 3701 w 5199"/>
                  <a:gd name="T101" fmla="*/ 4208 h 7096"/>
                  <a:gd name="T102" fmla="*/ 3851 w 5199"/>
                  <a:gd name="T103" fmla="*/ 3765 h 7096"/>
                  <a:gd name="T104" fmla="*/ 3953 w 5199"/>
                  <a:gd name="T105" fmla="*/ 3614 h 7096"/>
                  <a:gd name="T106" fmla="*/ 4100 w 5199"/>
                  <a:gd name="T107" fmla="*/ 3413 h 7096"/>
                  <a:gd name="T108" fmla="*/ 4200 w 5199"/>
                  <a:gd name="T109" fmla="*/ 3181 h 7096"/>
                  <a:gd name="T110" fmla="*/ 4242 w 5199"/>
                  <a:gd name="T111" fmla="*/ 2924 h 7096"/>
                  <a:gd name="T112" fmla="*/ 4384 w 5199"/>
                  <a:gd name="T113" fmla="*/ 2720 h 7096"/>
                  <a:gd name="T114" fmla="*/ 4673 w 5199"/>
                  <a:gd name="T115" fmla="*/ 2385 h 7096"/>
                  <a:gd name="T116" fmla="*/ 4846 w 5199"/>
                  <a:gd name="T117" fmla="*/ 2025 h 7096"/>
                  <a:gd name="T118" fmla="*/ 5073 w 5199"/>
                  <a:gd name="T119" fmla="*/ 2060 h 7096"/>
                  <a:gd name="T120" fmla="*/ 5155 w 5199"/>
                  <a:gd name="T121" fmla="*/ 1903 h 70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99" h="7096">
                    <a:moveTo>
                      <a:pt x="5130" y="1803"/>
                    </a:moveTo>
                    <a:lnTo>
                      <a:pt x="5199" y="1726"/>
                    </a:lnTo>
                    <a:lnTo>
                      <a:pt x="5092" y="1704"/>
                    </a:lnTo>
                    <a:lnTo>
                      <a:pt x="5070" y="1620"/>
                    </a:lnTo>
                    <a:lnTo>
                      <a:pt x="5098" y="910"/>
                    </a:lnTo>
                    <a:lnTo>
                      <a:pt x="4941" y="829"/>
                    </a:lnTo>
                    <a:lnTo>
                      <a:pt x="4933" y="765"/>
                    </a:lnTo>
                    <a:lnTo>
                      <a:pt x="4341" y="634"/>
                    </a:lnTo>
                    <a:lnTo>
                      <a:pt x="4299" y="774"/>
                    </a:lnTo>
                    <a:lnTo>
                      <a:pt x="4389" y="852"/>
                    </a:lnTo>
                    <a:lnTo>
                      <a:pt x="4280" y="1118"/>
                    </a:lnTo>
                    <a:lnTo>
                      <a:pt x="4449" y="1143"/>
                    </a:lnTo>
                    <a:lnTo>
                      <a:pt x="4417" y="1218"/>
                    </a:lnTo>
                    <a:lnTo>
                      <a:pt x="4108" y="1260"/>
                    </a:lnTo>
                    <a:lnTo>
                      <a:pt x="4077" y="1336"/>
                    </a:lnTo>
                    <a:lnTo>
                      <a:pt x="4045" y="1262"/>
                    </a:lnTo>
                    <a:lnTo>
                      <a:pt x="3965" y="1237"/>
                    </a:lnTo>
                    <a:lnTo>
                      <a:pt x="3671" y="1282"/>
                    </a:lnTo>
                    <a:lnTo>
                      <a:pt x="3802" y="1002"/>
                    </a:lnTo>
                    <a:lnTo>
                      <a:pt x="3670" y="969"/>
                    </a:lnTo>
                    <a:lnTo>
                      <a:pt x="3591" y="835"/>
                    </a:lnTo>
                    <a:lnTo>
                      <a:pt x="3587" y="750"/>
                    </a:lnTo>
                    <a:lnTo>
                      <a:pt x="3671" y="560"/>
                    </a:lnTo>
                    <a:lnTo>
                      <a:pt x="3424" y="559"/>
                    </a:lnTo>
                    <a:lnTo>
                      <a:pt x="3448" y="468"/>
                    </a:lnTo>
                    <a:lnTo>
                      <a:pt x="3286" y="478"/>
                    </a:lnTo>
                    <a:lnTo>
                      <a:pt x="3022" y="231"/>
                    </a:lnTo>
                    <a:lnTo>
                      <a:pt x="2856" y="310"/>
                    </a:lnTo>
                    <a:lnTo>
                      <a:pt x="2775" y="297"/>
                    </a:lnTo>
                    <a:lnTo>
                      <a:pt x="2748" y="272"/>
                    </a:lnTo>
                    <a:lnTo>
                      <a:pt x="2763" y="204"/>
                    </a:lnTo>
                    <a:lnTo>
                      <a:pt x="2681" y="188"/>
                    </a:lnTo>
                    <a:lnTo>
                      <a:pt x="2636" y="36"/>
                    </a:lnTo>
                    <a:lnTo>
                      <a:pt x="2440" y="165"/>
                    </a:lnTo>
                    <a:lnTo>
                      <a:pt x="2228" y="0"/>
                    </a:lnTo>
                    <a:lnTo>
                      <a:pt x="2164" y="3"/>
                    </a:lnTo>
                    <a:lnTo>
                      <a:pt x="2134" y="56"/>
                    </a:lnTo>
                    <a:lnTo>
                      <a:pt x="2232" y="231"/>
                    </a:lnTo>
                    <a:lnTo>
                      <a:pt x="2069" y="385"/>
                    </a:lnTo>
                    <a:lnTo>
                      <a:pt x="2112" y="484"/>
                    </a:lnTo>
                    <a:lnTo>
                      <a:pt x="2010" y="620"/>
                    </a:lnTo>
                    <a:lnTo>
                      <a:pt x="2079" y="712"/>
                    </a:lnTo>
                    <a:lnTo>
                      <a:pt x="1814" y="909"/>
                    </a:lnTo>
                    <a:lnTo>
                      <a:pt x="1851" y="949"/>
                    </a:lnTo>
                    <a:lnTo>
                      <a:pt x="1912" y="861"/>
                    </a:lnTo>
                    <a:lnTo>
                      <a:pt x="2025" y="854"/>
                    </a:lnTo>
                    <a:lnTo>
                      <a:pt x="2076" y="975"/>
                    </a:lnTo>
                    <a:lnTo>
                      <a:pt x="2070" y="1091"/>
                    </a:lnTo>
                    <a:lnTo>
                      <a:pt x="1936" y="1231"/>
                    </a:lnTo>
                    <a:lnTo>
                      <a:pt x="1592" y="1454"/>
                    </a:lnTo>
                    <a:lnTo>
                      <a:pt x="1540" y="1387"/>
                    </a:lnTo>
                    <a:lnTo>
                      <a:pt x="1487" y="1393"/>
                    </a:lnTo>
                    <a:lnTo>
                      <a:pt x="1378" y="1467"/>
                    </a:lnTo>
                    <a:lnTo>
                      <a:pt x="1390" y="1556"/>
                    </a:lnTo>
                    <a:lnTo>
                      <a:pt x="1250" y="1548"/>
                    </a:lnTo>
                    <a:lnTo>
                      <a:pt x="1159" y="1612"/>
                    </a:lnTo>
                    <a:lnTo>
                      <a:pt x="1347" y="1716"/>
                    </a:lnTo>
                    <a:lnTo>
                      <a:pt x="1293" y="1791"/>
                    </a:lnTo>
                    <a:lnTo>
                      <a:pt x="1353" y="1791"/>
                    </a:lnTo>
                    <a:lnTo>
                      <a:pt x="1345" y="1870"/>
                    </a:lnTo>
                    <a:lnTo>
                      <a:pt x="1519" y="2072"/>
                    </a:lnTo>
                    <a:lnTo>
                      <a:pt x="1473" y="2210"/>
                    </a:lnTo>
                    <a:lnTo>
                      <a:pt x="1334" y="2254"/>
                    </a:lnTo>
                    <a:lnTo>
                      <a:pt x="1459" y="2371"/>
                    </a:lnTo>
                    <a:lnTo>
                      <a:pt x="1434" y="2452"/>
                    </a:lnTo>
                    <a:lnTo>
                      <a:pt x="1303" y="2439"/>
                    </a:lnTo>
                    <a:lnTo>
                      <a:pt x="1171" y="2532"/>
                    </a:lnTo>
                    <a:lnTo>
                      <a:pt x="1067" y="2553"/>
                    </a:lnTo>
                    <a:lnTo>
                      <a:pt x="609" y="2586"/>
                    </a:lnTo>
                    <a:lnTo>
                      <a:pt x="506" y="2549"/>
                    </a:lnTo>
                    <a:lnTo>
                      <a:pt x="478" y="2337"/>
                    </a:lnTo>
                    <a:lnTo>
                      <a:pt x="406" y="2628"/>
                    </a:lnTo>
                    <a:lnTo>
                      <a:pt x="449" y="2671"/>
                    </a:lnTo>
                    <a:lnTo>
                      <a:pt x="397" y="2801"/>
                    </a:lnTo>
                    <a:lnTo>
                      <a:pt x="237" y="2966"/>
                    </a:lnTo>
                    <a:lnTo>
                      <a:pt x="190" y="2983"/>
                    </a:lnTo>
                    <a:lnTo>
                      <a:pt x="145" y="2936"/>
                    </a:lnTo>
                    <a:lnTo>
                      <a:pt x="111" y="3054"/>
                    </a:lnTo>
                    <a:lnTo>
                      <a:pt x="19" y="3052"/>
                    </a:lnTo>
                    <a:lnTo>
                      <a:pt x="137" y="3168"/>
                    </a:lnTo>
                    <a:lnTo>
                      <a:pt x="201" y="3415"/>
                    </a:lnTo>
                    <a:lnTo>
                      <a:pt x="252" y="3442"/>
                    </a:lnTo>
                    <a:lnTo>
                      <a:pt x="460" y="3400"/>
                    </a:lnTo>
                    <a:lnTo>
                      <a:pt x="505" y="3502"/>
                    </a:lnTo>
                    <a:lnTo>
                      <a:pt x="647" y="3576"/>
                    </a:lnTo>
                    <a:lnTo>
                      <a:pt x="629" y="3745"/>
                    </a:lnTo>
                    <a:lnTo>
                      <a:pt x="734" y="3851"/>
                    </a:lnTo>
                    <a:lnTo>
                      <a:pt x="490" y="3948"/>
                    </a:lnTo>
                    <a:lnTo>
                      <a:pt x="365" y="4066"/>
                    </a:lnTo>
                    <a:lnTo>
                      <a:pt x="447" y="4148"/>
                    </a:lnTo>
                    <a:lnTo>
                      <a:pt x="81" y="4411"/>
                    </a:lnTo>
                    <a:lnTo>
                      <a:pt x="60" y="4477"/>
                    </a:lnTo>
                    <a:lnTo>
                      <a:pt x="102" y="4623"/>
                    </a:lnTo>
                    <a:lnTo>
                      <a:pt x="39" y="4640"/>
                    </a:lnTo>
                    <a:lnTo>
                      <a:pt x="16" y="4770"/>
                    </a:lnTo>
                    <a:lnTo>
                      <a:pt x="1" y="4820"/>
                    </a:lnTo>
                    <a:lnTo>
                      <a:pt x="0" y="4823"/>
                    </a:lnTo>
                    <a:lnTo>
                      <a:pt x="13" y="4821"/>
                    </a:lnTo>
                    <a:lnTo>
                      <a:pt x="101" y="4871"/>
                    </a:lnTo>
                    <a:lnTo>
                      <a:pt x="283" y="5051"/>
                    </a:lnTo>
                    <a:lnTo>
                      <a:pt x="380" y="5106"/>
                    </a:lnTo>
                    <a:lnTo>
                      <a:pt x="554" y="5156"/>
                    </a:lnTo>
                    <a:lnTo>
                      <a:pt x="612" y="5213"/>
                    </a:lnTo>
                    <a:lnTo>
                      <a:pt x="820" y="5515"/>
                    </a:lnTo>
                    <a:lnTo>
                      <a:pt x="893" y="5585"/>
                    </a:lnTo>
                    <a:lnTo>
                      <a:pt x="981" y="5651"/>
                    </a:lnTo>
                    <a:lnTo>
                      <a:pt x="1094" y="5684"/>
                    </a:lnTo>
                    <a:lnTo>
                      <a:pt x="1314" y="5623"/>
                    </a:lnTo>
                    <a:lnTo>
                      <a:pt x="1419" y="5620"/>
                    </a:lnTo>
                    <a:lnTo>
                      <a:pt x="1521" y="5721"/>
                    </a:lnTo>
                    <a:lnTo>
                      <a:pt x="1615" y="5838"/>
                    </a:lnTo>
                    <a:lnTo>
                      <a:pt x="1649" y="5950"/>
                    </a:lnTo>
                    <a:lnTo>
                      <a:pt x="1627" y="5978"/>
                    </a:lnTo>
                    <a:lnTo>
                      <a:pt x="1588" y="6003"/>
                    </a:lnTo>
                    <a:lnTo>
                      <a:pt x="1573" y="6109"/>
                    </a:lnTo>
                    <a:lnTo>
                      <a:pt x="1585" y="6178"/>
                    </a:lnTo>
                    <a:lnTo>
                      <a:pt x="1608" y="6208"/>
                    </a:lnTo>
                    <a:lnTo>
                      <a:pt x="1689" y="6224"/>
                    </a:lnTo>
                    <a:lnTo>
                      <a:pt x="1724" y="6214"/>
                    </a:lnTo>
                    <a:lnTo>
                      <a:pt x="1749" y="6175"/>
                    </a:lnTo>
                    <a:lnTo>
                      <a:pt x="1770" y="6134"/>
                    </a:lnTo>
                    <a:lnTo>
                      <a:pt x="1789" y="6114"/>
                    </a:lnTo>
                    <a:lnTo>
                      <a:pt x="1818" y="6118"/>
                    </a:lnTo>
                    <a:lnTo>
                      <a:pt x="1875" y="6153"/>
                    </a:lnTo>
                    <a:lnTo>
                      <a:pt x="2025" y="6208"/>
                    </a:lnTo>
                    <a:lnTo>
                      <a:pt x="2063" y="6242"/>
                    </a:lnTo>
                    <a:lnTo>
                      <a:pt x="2117" y="6290"/>
                    </a:lnTo>
                    <a:lnTo>
                      <a:pt x="2352" y="6717"/>
                    </a:lnTo>
                    <a:lnTo>
                      <a:pt x="2372" y="6785"/>
                    </a:lnTo>
                    <a:lnTo>
                      <a:pt x="2371" y="6863"/>
                    </a:lnTo>
                    <a:lnTo>
                      <a:pt x="2355" y="6934"/>
                    </a:lnTo>
                    <a:lnTo>
                      <a:pt x="2349" y="7001"/>
                    </a:lnTo>
                    <a:lnTo>
                      <a:pt x="2380" y="7068"/>
                    </a:lnTo>
                    <a:lnTo>
                      <a:pt x="2486" y="7096"/>
                    </a:lnTo>
                    <a:lnTo>
                      <a:pt x="2611" y="7022"/>
                    </a:lnTo>
                    <a:lnTo>
                      <a:pt x="2735" y="6926"/>
                    </a:lnTo>
                    <a:lnTo>
                      <a:pt x="2826" y="6885"/>
                    </a:lnTo>
                    <a:lnTo>
                      <a:pt x="2979" y="6955"/>
                    </a:lnTo>
                    <a:lnTo>
                      <a:pt x="3022" y="6967"/>
                    </a:lnTo>
                    <a:lnTo>
                      <a:pt x="3093" y="6957"/>
                    </a:lnTo>
                    <a:lnTo>
                      <a:pt x="3110" y="6927"/>
                    </a:lnTo>
                    <a:lnTo>
                      <a:pt x="3120" y="6873"/>
                    </a:lnTo>
                    <a:lnTo>
                      <a:pt x="3178" y="6793"/>
                    </a:lnTo>
                    <a:lnTo>
                      <a:pt x="3300" y="6731"/>
                    </a:lnTo>
                    <a:lnTo>
                      <a:pt x="3409" y="6756"/>
                    </a:lnTo>
                    <a:lnTo>
                      <a:pt x="3515" y="6808"/>
                    </a:lnTo>
                    <a:lnTo>
                      <a:pt x="3620" y="6827"/>
                    </a:lnTo>
                    <a:lnTo>
                      <a:pt x="3681" y="6800"/>
                    </a:lnTo>
                    <a:lnTo>
                      <a:pt x="3744" y="6717"/>
                    </a:lnTo>
                    <a:lnTo>
                      <a:pt x="3796" y="6688"/>
                    </a:lnTo>
                    <a:lnTo>
                      <a:pt x="3849" y="6697"/>
                    </a:lnTo>
                    <a:lnTo>
                      <a:pt x="3956" y="6762"/>
                    </a:lnTo>
                    <a:lnTo>
                      <a:pt x="4012" y="6776"/>
                    </a:lnTo>
                    <a:lnTo>
                      <a:pt x="4128" y="6721"/>
                    </a:lnTo>
                    <a:lnTo>
                      <a:pt x="4240" y="6600"/>
                    </a:lnTo>
                    <a:lnTo>
                      <a:pt x="4287" y="6484"/>
                    </a:lnTo>
                    <a:lnTo>
                      <a:pt x="4203" y="6438"/>
                    </a:lnTo>
                    <a:lnTo>
                      <a:pt x="4259" y="6385"/>
                    </a:lnTo>
                    <a:lnTo>
                      <a:pt x="4297" y="6310"/>
                    </a:lnTo>
                    <a:lnTo>
                      <a:pt x="4361" y="6136"/>
                    </a:lnTo>
                    <a:lnTo>
                      <a:pt x="4400" y="6090"/>
                    </a:lnTo>
                    <a:lnTo>
                      <a:pt x="4448" y="6046"/>
                    </a:lnTo>
                    <a:lnTo>
                      <a:pt x="4475" y="5980"/>
                    </a:lnTo>
                    <a:lnTo>
                      <a:pt x="4448" y="5873"/>
                    </a:lnTo>
                    <a:lnTo>
                      <a:pt x="4413" y="5844"/>
                    </a:lnTo>
                    <a:lnTo>
                      <a:pt x="4314" y="5832"/>
                    </a:lnTo>
                    <a:lnTo>
                      <a:pt x="4281" y="5806"/>
                    </a:lnTo>
                    <a:lnTo>
                      <a:pt x="4265" y="5751"/>
                    </a:lnTo>
                    <a:lnTo>
                      <a:pt x="4272" y="5724"/>
                    </a:lnTo>
                    <a:lnTo>
                      <a:pt x="4286" y="5700"/>
                    </a:lnTo>
                    <a:lnTo>
                      <a:pt x="4288" y="5651"/>
                    </a:lnTo>
                    <a:lnTo>
                      <a:pt x="4296" y="5610"/>
                    </a:lnTo>
                    <a:lnTo>
                      <a:pt x="4320" y="5583"/>
                    </a:lnTo>
                    <a:lnTo>
                      <a:pt x="4337" y="5551"/>
                    </a:lnTo>
                    <a:lnTo>
                      <a:pt x="4333" y="5511"/>
                    </a:lnTo>
                    <a:lnTo>
                      <a:pt x="4331" y="5493"/>
                    </a:lnTo>
                    <a:lnTo>
                      <a:pt x="4303" y="5449"/>
                    </a:lnTo>
                    <a:lnTo>
                      <a:pt x="4272" y="5446"/>
                    </a:lnTo>
                    <a:lnTo>
                      <a:pt x="4240" y="5457"/>
                    </a:lnTo>
                    <a:lnTo>
                      <a:pt x="4213" y="5452"/>
                    </a:lnTo>
                    <a:lnTo>
                      <a:pt x="4183" y="5436"/>
                    </a:lnTo>
                    <a:lnTo>
                      <a:pt x="4115" y="5415"/>
                    </a:lnTo>
                    <a:lnTo>
                      <a:pt x="4084" y="5389"/>
                    </a:lnTo>
                    <a:lnTo>
                      <a:pt x="4086" y="5372"/>
                    </a:lnTo>
                    <a:lnTo>
                      <a:pt x="4075" y="5267"/>
                    </a:lnTo>
                    <a:lnTo>
                      <a:pt x="4068" y="5231"/>
                    </a:lnTo>
                    <a:lnTo>
                      <a:pt x="3953" y="5004"/>
                    </a:lnTo>
                    <a:lnTo>
                      <a:pt x="3920" y="4955"/>
                    </a:lnTo>
                    <a:lnTo>
                      <a:pt x="3858" y="4917"/>
                    </a:lnTo>
                    <a:lnTo>
                      <a:pt x="3806" y="4908"/>
                    </a:lnTo>
                    <a:lnTo>
                      <a:pt x="3757" y="4884"/>
                    </a:lnTo>
                    <a:lnTo>
                      <a:pt x="3705" y="4798"/>
                    </a:lnTo>
                    <a:lnTo>
                      <a:pt x="3676" y="4703"/>
                    </a:lnTo>
                    <a:lnTo>
                      <a:pt x="3669" y="4612"/>
                    </a:lnTo>
                    <a:lnTo>
                      <a:pt x="3690" y="4541"/>
                    </a:lnTo>
                    <a:lnTo>
                      <a:pt x="3748" y="4501"/>
                    </a:lnTo>
                    <a:lnTo>
                      <a:pt x="3702" y="4457"/>
                    </a:lnTo>
                    <a:lnTo>
                      <a:pt x="3710" y="4430"/>
                    </a:lnTo>
                    <a:lnTo>
                      <a:pt x="3719" y="4413"/>
                    </a:lnTo>
                    <a:lnTo>
                      <a:pt x="3726" y="4389"/>
                    </a:lnTo>
                    <a:lnTo>
                      <a:pt x="3725" y="4346"/>
                    </a:lnTo>
                    <a:lnTo>
                      <a:pt x="3853" y="4360"/>
                    </a:lnTo>
                    <a:lnTo>
                      <a:pt x="3809" y="4290"/>
                    </a:lnTo>
                    <a:lnTo>
                      <a:pt x="3701" y="4208"/>
                    </a:lnTo>
                    <a:lnTo>
                      <a:pt x="3643" y="4180"/>
                    </a:lnTo>
                    <a:lnTo>
                      <a:pt x="3662" y="4108"/>
                    </a:lnTo>
                    <a:lnTo>
                      <a:pt x="3831" y="3813"/>
                    </a:lnTo>
                    <a:lnTo>
                      <a:pt x="3851" y="3765"/>
                    </a:lnTo>
                    <a:lnTo>
                      <a:pt x="3863" y="3728"/>
                    </a:lnTo>
                    <a:lnTo>
                      <a:pt x="3880" y="3688"/>
                    </a:lnTo>
                    <a:lnTo>
                      <a:pt x="3919" y="3637"/>
                    </a:lnTo>
                    <a:lnTo>
                      <a:pt x="3953" y="3614"/>
                    </a:lnTo>
                    <a:lnTo>
                      <a:pt x="4026" y="3597"/>
                    </a:lnTo>
                    <a:lnTo>
                      <a:pt x="4066" y="3558"/>
                    </a:lnTo>
                    <a:lnTo>
                      <a:pt x="4119" y="3455"/>
                    </a:lnTo>
                    <a:lnTo>
                      <a:pt x="4100" y="3413"/>
                    </a:lnTo>
                    <a:lnTo>
                      <a:pt x="4065" y="3370"/>
                    </a:lnTo>
                    <a:lnTo>
                      <a:pt x="4071" y="3266"/>
                    </a:lnTo>
                    <a:lnTo>
                      <a:pt x="4101" y="3225"/>
                    </a:lnTo>
                    <a:lnTo>
                      <a:pt x="4200" y="3181"/>
                    </a:lnTo>
                    <a:lnTo>
                      <a:pt x="4235" y="3144"/>
                    </a:lnTo>
                    <a:lnTo>
                      <a:pt x="4247" y="3084"/>
                    </a:lnTo>
                    <a:lnTo>
                      <a:pt x="4247" y="3012"/>
                    </a:lnTo>
                    <a:lnTo>
                      <a:pt x="4242" y="2924"/>
                    </a:lnTo>
                    <a:lnTo>
                      <a:pt x="4272" y="2877"/>
                    </a:lnTo>
                    <a:lnTo>
                      <a:pt x="4342" y="2815"/>
                    </a:lnTo>
                    <a:lnTo>
                      <a:pt x="4371" y="2771"/>
                    </a:lnTo>
                    <a:lnTo>
                      <a:pt x="4384" y="2720"/>
                    </a:lnTo>
                    <a:lnTo>
                      <a:pt x="4394" y="2596"/>
                    </a:lnTo>
                    <a:lnTo>
                      <a:pt x="4411" y="2548"/>
                    </a:lnTo>
                    <a:lnTo>
                      <a:pt x="4492" y="2474"/>
                    </a:lnTo>
                    <a:lnTo>
                      <a:pt x="4673" y="2385"/>
                    </a:lnTo>
                    <a:lnTo>
                      <a:pt x="4746" y="2310"/>
                    </a:lnTo>
                    <a:lnTo>
                      <a:pt x="4785" y="2200"/>
                    </a:lnTo>
                    <a:lnTo>
                      <a:pt x="4805" y="2096"/>
                    </a:lnTo>
                    <a:lnTo>
                      <a:pt x="4846" y="2025"/>
                    </a:lnTo>
                    <a:lnTo>
                      <a:pt x="4951" y="2013"/>
                    </a:lnTo>
                    <a:lnTo>
                      <a:pt x="5026" y="1954"/>
                    </a:lnTo>
                    <a:lnTo>
                      <a:pt x="5056" y="1988"/>
                    </a:lnTo>
                    <a:lnTo>
                      <a:pt x="5073" y="2060"/>
                    </a:lnTo>
                    <a:lnTo>
                      <a:pt x="5102" y="2117"/>
                    </a:lnTo>
                    <a:lnTo>
                      <a:pt x="5146" y="2138"/>
                    </a:lnTo>
                    <a:lnTo>
                      <a:pt x="5146" y="2137"/>
                    </a:lnTo>
                    <a:lnTo>
                      <a:pt x="5155" y="1903"/>
                    </a:lnTo>
                    <a:lnTo>
                      <a:pt x="5152" y="1887"/>
                    </a:lnTo>
                    <a:lnTo>
                      <a:pt x="5130" y="1803"/>
                    </a:lnTo>
                    <a:close/>
                  </a:path>
                </a:pathLst>
              </a:custGeom>
              <a:grpFill/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45713" tIns="22856" rIns="45713" bIns="22856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900"/>
              </a:p>
            </p:txBody>
          </p:sp>
          <p:sp>
            <p:nvSpPr>
              <p:cNvPr id="64" name="Freeform 11">
                <a:extLst>
                  <a:ext uri="{FF2B5EF4-FFF2-40B4-BE49-F238E27FC236}">
                    <a16:creationId xmlns:a16="http://schemas.microsoft.com/office/drawing/2014/main" id="{46C5CC99-2929-D64D-B942-2EE241041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0882" y="2858117"/>
                <a:ext cx="2400988" cy="1858147"/>
              </a:xfrm>
              <a:custGeom>
                <a:avLst/>
                <a:gdLst>
                  <a:gd name="T0" fmla="*/ 6622 w 6808"/>
                  <a:gd name="T1" fmla="*/ 3288 h 5267"/>
                  <a:gd name="T2" fmla="*/ 6675 w 6808"/>
                  <a:gd name="T3" fmla="*/ 2852 h 5267"/>
                  <a:gd name="T4" fmla="*/ 6558 w 6808"/>
                  <a:gd name="T5" fmla="*/ 2628 h 5267"/>
                  <a:gd name="T6" fmla="*/ 6324 w 6808"/>
                  <a:gd name="T7" fmla="*/ 2459 h 5267"/>
                  <a:gd name="T8" fmla="*/ 6216 w 6808"/>
                  <a:gd name="T9" fmla="*/ 2413 h 5267"/>
                  <a:gd name="T10" fmla="*/ 5953 w 6808"/>
                  <a:gd name="T11" fmla="*/ 2442 h 5267"/>
                  <a:gd name="T12" fmla="*/ 5853 w 6808"/>
                  <a:gd name="T13" fmla="*/ 2247 h 5267"/>
                  <a:gd name="T14" fmla="*/ 5765 w 6808"/>
                  <a:gd name="T15" fmla="*/ 2034 h 5267"/>
                  <a:gd name="T16" fmla="*/ 6117 w 6808"/>
                  <a:gd name="T17" fmla="*/ 1671 h 5267"/>
                  <a:gd name="T18" fmla="*/ 5859 w 6808"/>
                  <a:gd name="T19" fmla="*/ 1481 h 5267"/>
                  <a:gd name="T20" fmla="*/ 5470 w 6808"/>
                  <a:gd name="T21" fmla="*/ 820 h 5267"/>
                  <a:gd name="T22" fmla="*/ 5037 w 6808"/>
                  <a:gd name="T23" fmla="*/ 765 h 5267"/>
                  <a:gd name="T24" fmla="*/ 4952 w 6808"/>
                  <a:gd name="T25" fmla="*/ 502 h 5267"/>
                  <a:gd name="T26" fmla="*/ 4956 w 6808"/>
                  <a:gd name="T27" fmla="*/ 446 h 5267"/>
                  <a:gd name="T28" fmla="*/ 4450 w 6808"/>
                  <a:gd name="T29" fmla="*/ 436 h 5267"/>
                  <a:gd name="T30" fmla="*/ 4387 w 6808"/>
                  <a:gd name="T31" fmla="*/ 746 h 5267"/>
                  <a:gd name="T32" fmla="*/ 3763 w 6808"/>
                  <a:gd name="T33" fmla="*/ 469 h 5267"/>
                  <a:gd name="T34" fmla="*/ 3602 w 6808"/>
                  <a:gd name="T35" fmla="*/ 423 h 5267"/>
                  <a:gd name="T36" fmla="*/ 3520 w 6808"/>
                  <a:gd name="T37" fmla="*/ 94 h 5267"/>
                  <a:gd name="T38" fmla="*/ 3071 w 6808"/>
                  <a:gd name="T39" fmla="*/ 241 h 5267"/>
                  <a:gd name="T40" fmla="*/ 2448 w 6808"/>
                  <a:gd name="T41" fmla="*/ 628 h 5267"/>
                  <a:gd name="T42" fmla="*/ 2073 w 6808"/>
                  <a:gd name="T43" fmla="*/ 618 h 5267"/>
                  <a:gd name="T44" fmla="*/ 1722 w 6808"/>
                  <a:gd name="T45" fmla="*/ 515 h 5267"/>
                  <a:gd name="T46" fmla="*/ 1290 w 6808"/>
                  <a:gd name="T47" fmla="*/ 701 h 5267"/>
                  <a:gd name="T48" fmla="*/ 928 w 6808"/>
                  <a:gd name="T49" fmla="*/ 649 h 5267"/>
                  <a:gd name="T50" fmla="*/ 595 w 6808"/>
                  <a:gd name="T51" fmla="*/ 756 h 5267"/>
                  <a:gd name="T52" fmla="*/ 311 w 6808"/>
                  <a:gd name="T53" fmla="*/ 637 h 5267"/>
                  <a:gd name="T54" fmla="*/ 62 w 6808"/>
                  <a:gd name="T55" fmla="*/ 636 h 5267"/>
                  <a:gd name="T56" fmla="*/ 16 w 6808"/>
                  <a:gd name="T57" fmla="*/ 1267 h 5267"/>
                  <a:gd name="T58" fmla="*/ 270 w 6808"/>
                  <a:gd name="T59" fmla="*/ 2116 h 5267"/>
                  <a:gd name="T60" fmla="*/ 799 w 6808"/>
                  <a:gd name="T61" fmla="*/ 2269 h 5267"/>
                  <a:gd name="T62" fmla="*/ 838 w 6808"/>
                  <a:gd name="T63" fmla="*/ 2507 h 5267"/>
                  <a:gd name="T64" fmla="*/ 1253 w 6808"/>
                  <a:gd name="T65" fmla="*/ 2843 h 5267"/>
                  <a:gd name="T66" fmla="*/ 1474 w 6808"/>
                  <a:gd name="T67" fmla="*/ 3299 h 5267"/>
                  <a:gd name="T68" fmla="*/ 2179 w 6808"/>
                  <a:gd name="T69" fmla="*/ 3130 h 5267"/>
                  <a:gd name="T70" fmla="*/ 2387 w 6808"/>
                  <a:gd name="T71" fmla="*/ 3064 h 5267"/>
                  <a:gd name="T72" fmla="*/ 2695 w 6808"/>
                  <a:gd name="T73" fmla="*/ 3171 h 5267"/>
                  <a:gd name="T74" fmla="*/ 3233 w 6808"/>
                  <a:gd name="T75" fmla="*/ 3377 h 5267"/>
                  <a:gd name="T76" fmla="*/ 3534 w 6808"/>
                  <a:gd name="T77" fmla="*/ 3649 h 5267"/>
                  <a:gd name="T78" fmla="*/ 3618 w 6808"/>
                  <a:gd name="T79" fmla="*/ 4181 h 5267"/>
                  <a:gd name="T80" fmla="*/ 4055 w 6808"/>
                  <a:gd name="T81" fmla="*/ 4159 h 5267"/>
                  <a:gd name="T82" fmla="*/ 4336 w 6808"/>
                  <a:gd name="T83" fmla="*/ 3751 h 5267"/>
                  <a:gd name="T84" fmla="*/ 4888 w 6808"/>
                  <a:gd name="T85" fmla="*/ 3728 h 5267"/>
                  <a:gd name="T86" fmla="*/ 5146 w 6808"/>
                  <a:gd name="T87" fmla="*/ 4625 h 5267"/>
                  <a:gd name="T88" fmla="*/ 5093 w 6808"/>
                  <a:gd name="T89" fmla="*/ 5036 h 5267"/>
                  <a:gd name="T90" fmla="*/ 5279 w 6808"/>
                  <a:gd name="T91" fmla="*/ 5037 h 5267"/>
                  <a:gd name="T92" fmla="*/ 5455 w 6808"/>
                  <a:gd name="T93" fmla="*/ 5033 h 5267"/>
                  <a:gd name="T94" fmla="*/ 5554 w 6808"/>
                  <a:gd name="T95" fmla="*/ 5267 h 5267"/>
                  <a:gd name="T96" fmla="*/ 5546 w 6808"/>
                  <a:gd name="T97" fmla="*/ 5077 h 5267"/>
                  <a:gd name="T98" fmla="*/ 5624 w 6808"/>
                  <a:gd name="T99" fmla="*/ 4903 h 5267"/>
                  <a:gd name="T100" fmla="*/ 5789 w 6808"/>
                  <a:gd name="T101" fmla="*/ 4714 h 5267"/>
                  <a:gd name="T102" fmla="*/ 5858 w 6808"/>
                  <a:gd name="T103" fmla="*/ 4411 h 5267"/>
                  <a:gd name="T104" fmla="*/ 6306 w 6808"/>
                  <a:gd name="T105" fmla="*/ 4148 h 5267"/>
                  <a:gd name="T106" fmla="*/ 6376 w 6808"/>
                  <a:gd name="T107" fmla="*/ 3869 h 5267"/>
                  <a:gd name="T108" fmla="*/ 6618 w 6808"/>
                  <a:gd name="T109" fmla="*/ 3869 h 5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808" h="5267">
                    <a:moveTo>
                      <a:pt x="6802" y="3722"/>
                    </a:moveTo>
                    <a:lnTo>
                      <a:pt x="6797" y="3674"/>
                    </a:lnTo>
                    <a:lnTo>
                      <a:pt x="6628" y="3378"/>
                    </a:lnTo>
                    <a:lnTo>
                      <a:pt x="6622" y="3288"/>
                    </a:lnTo>
                    <a:lnTo>
                      <a:pt x="6655" y="3185"/>
                    </a:lnTo>
                    <a:lnTo>
                      <a:pt x="6691" y="3006"/>
                    </a:lnTo>
                    <a:lnTo>
                      <a:pt x="6694" y="2878"/>
                    </a:lnTo>
                    <a:lnTo>
                      <a:pt x="6675" y="2852"/>
                    </a:lnTo>
                    <a:lnTo>
                      <a:pt x="6641" y="2845"/>
                    </a:lnTo>
                    <a:lnTo>
                      <a:pt x="6599" y="2775"/>
                    </a:lnTo>
                    <a:lnTo>
                      <a:pt x="6572" y="2698"/>
                    </a:lnTo>
                    <a:lnTo>
                      <a:pt x="6558" y="2628"/>
                    </a:lnTo>
                    <a:lnTo>
                      <a:pt x="6570" y="2567"/>
                    </a:lnTo>
                    <a:lnTo>
                      <a:pt x="6625" y="2513"/>
                    </a:lnTo>
                    <a:lnTo>
                      <a:pt x="6535" y="2509"/>
                    </a:lnTo>
                    <a:lnTo>
                      <a:pt x="6324" y="2459"/>
                    </a:lnTo>
                    <a:lnTo>
                      <a:pt x="6250" y="2424"/>
                    </a:lnTo>
                    <a:lnTo>
                      <a:pt x="6238" y="2413"/>
                    </a:lnTo>
                    <a:lnTo>
                      <a:pt x="6228" y="2410"/>
                    </a:lnTo>
                    <a:lnTo>
                      <a:pt x="6216" y="2413"/>
                    </a:lnTo>
                    <a:lnTo>
                      <a:pt x="6205" y="2424"/>
                    </a:lnTo>
                    <a:lnTo>
                      <a:pt x="6040" y="2476"/>
                    </a:lnTo>
                    <a:lnTo>
                      <a:pt x="5991" y="2473"/>
                    </a:lnTo>
                    <a:lnTo>
                      <a:pt x="5953" y="2442"/>
                    </a:lnTo>
                    <a:lnTo>
                      <a:pt x="5910" y="2354"/>
                    </a:lnTo>
                    <a:lnTo>
                      <a:pt x="5872" y="2317"/>
                    </a:lnTo>
                    <a:lnTo>
                      <a:pt x="5910" y="2251"/>
                    </a:lnTo>
                    <a:lnTo>
                      <a:pt x="5853" y="2247"/>
                    </a:lnTo>
                    <a:lnTo>
                      <a:pt x="5814" y="2230"/>
                    </a:lnTo>
                    <a:lnTo>
                      <a:pt x="5807" y="2195"/>
                    </a:lnTo>
                    <a:lnTo>
                      <a:pt x="5846" y="2136"/>
                    </a:lnTo>
                    <a:lnTo>
                      <a:pt x="5765" y="2034"/>
                    </a:lnTo>
                    <a:lnTo>
                      <a:pt x="5854" y="1892"/>
                    </a:lnTo>
                    <a:lnTo>
                      <a:pt x="6008" y="1764"/>
                    </a:lnTo>
                    <a:lnTo>
                      <a:pt x="6117" y="1699"/>
                    </a:lnTo>
                    <a:lnTo>
                      <a:pt x="6117" y="1671"/>
                    </a:lnTo>
                    <a:lnTo>
                      <a:pt x="6172" y="1604"/>
                    </a:lnTo>
                    <a:lnTo>
                      <a:pt x="6206" y="1536"/>
                    </a:lnTo>
                    <a:lnTo>
                      <a:pt x="6196" y="1489"/>
                    </a:lnTo>
                    <a:lnTo>
                      <a:pt x="5859" y="1481"/>
                    </a:lnTo>
                    <a:lnTo>
                      <a:pt x="5759" y="1428"/>
                    </a:lnTo>
                    <a:lnTo>
                      <a:pt x="5701" y="1317"/>
                    </a:lnTo>
                    <a:lnTo>
                      <a:pt x="5767" y="1276"/>
                    </a:lnTo>
                    <a:lnTo>
                      <a:pt x="5470" y="820"/>
                    </a:lnTo>
                    <a:lnTo>
                      <a:pt x="5376" y="726"/>
                    </a:lnTo>
                    <a:lnTo>
                      <a:pt x="5295" y="719"/>
                    </a:lnTo>
                    <a:lnTo>
                      <a:pt x="5102" y="772"/>
                    </a:lnTo>
                    <a:lnTo>
                      <a:pt x="5037" y="765"/>
                    </a:lnTo>
                    <a:lnTo>
                      <a:pt x="5017" y="701"/>
                    </a:lnTo>
                    <a:lnTo>
                      <a:pt x="5036" y="619"/>
                    </a:lnTo>
                    <a:lnTo>
                      <a:pt x="5034" y="545"/>
                    </a:lnTo>
                    <a:lnTo>
                      <a:pt x="4952" y="502"/>
                    </a:lnTo>
                    <a:lnTo>
                      <a:pt x="4945" y="488"/>
                    </a:lnTo>
                    <a:lnTo>
                      <a:pt x="4945" y="474"/>
                    </a:lnTo>
                    <a:lnTo>
                      <a:pt x="4948" y="460"/>
                    </a:lnTo>
                    <a:lnTo>
                      <a:pt x="4956" y="446"/>
                    </a:lnTo>
                    <a:lnTo>
                      <a:pt x="4858" y="464"/>
                    </a:lnTo>
                    <a:lnTo>
                      <a:pt x="4503" y="453"/>
                    </a:lnTo>
                    <a:lnTo>
                      <a:pt x="4450" y="436"/>
                    </a:lnTo>
                    <a:lnTo>
                      <a:pt x="4450" y="436"/>
                    </a:lnTo>
                    <a:lnTo>
                      <a:pt x="4543" y="554"/>
                    </a:lnTo>
                    <a:lnTo>
                      <a:pt x="4543" y="554"/>
                    </a:lnTo>
                    <a:lnTo>
                      <a:pt x="4429" y="728"/>
                    </a:lnTo>
                    <a:lnTo>
                      <a:pt x="4387" y="746"/>
                    </a:lnTo>
                    <a:lnTo>
                      <a:pt x="4269" y="685"/>
                    </a:lnTo>
                    <a:lnTo>
                      <a:pt x="4094" y="711"/>
                    </a:lnTo>
                    <a:lnTo>
                      <a:pt x="3887" y="436"/>
                    </a:lnTo>
                    <a:lnTo>
                      <a:pt x="3763" y="469"/>
                    </a:lnTo>
                    <a:lnTo>
                      <a:pt x="3689" y="396"/>
                    </a:lnTo>
                    <a:lnTo>
                      <a:pt x="3677" y="377"/>
                    </a:lnTo>
                    <a:lnTo>
                      <a:pt x="3652" y="413"/>
                    </a:lnTo>
                    <a:lnTo>
                      <a:pt x="3602" y="423"/>
                    </a:lnTo>
                    <a:lnTo>
                      <a:pt x="3549" y="413"/>
                    </a:lnTo>
                    <a:lnTo>
                      <a:pt x="3460" y="362"/>
                    </a:lnTo>
                    <a:lnTo>
                      <a:pt x="3510" y="185"/>
                    </a:lnTo>
                    <a:lnTo>
                      <a:pt x="3520" y="94"/>
                    </a:lnTo>
                    <a:lnTo>
                      <a:pt x="3443" y="71"/>
                    </a:lnTo>
                    <a:lnTo>
                      <a:pt x="3337" y="20"/>
                    </a:lnTo>
                    <a:lnTo>
                      <a:pt x="3309" y="0"/>
                    </a:lnTo>
                    <a:lnTo>
                      <a:pt x="3071" y="241"/>
                    </a:lnTo>
                    <a:lnTo>
                      <a:pt x="2648" y="368"/>
                    </a:lnTo>
                    <a:lnTo>
                      <a:pt x="2657" y="494"/>
                    </a:lnTo>
                    <a:lnTo>
                      <a:pt x="2526" y="609"/>
                    </a:lnTo>
                    <a:lnTo>
                      <a:pt x="2448" y="628"/>
                    </a:lnTo>
                    <a:lnTo>
                      <a:pt x="2352" y="523"/>
                    </a:lnTo>
                    <a:lnTo>
                      <a:pt x="2313" y="659"/>
                    </a:lnTo>
                    <a:lnTo>
                      <a:pt x="2205" y="670"/>
                    </a:lnTo>
                    <a:lnTo>
                      <a:pt x="2073" y="618"/>
                    </a:lnTo>
                    <a:lnTo>
                      <a:pt x="2073" y="618"/>
                    </a:lnTo>
                    <a:lnTo>
                      <a:pt x="2013" y="468"/>
                    </a:lnTo>
                    <a:lnTo>
                      <a:pt x="1946" y="439"/>
                    </a:lnTo>
                    <a:lnTo>
                      <a:pt x="1722" y="515"/>
                    </a:lnTo>
                    <a:lnTo>
                      <a:pt x="1626" y="602"/>
                    </a:lnTo>
                    <a:lnTo>
                      <a:pt x="1601" y="689"/>
                    </a:lnTo>
                    <a:lnTo>
                      <a:pt x="1446" y="604"/>
                    </a:lnTo>
                    <a:lnTo>
                      <a:pt x="1290" y="701"/>
                    </a:lnTo>
                    <a:lnTo>
                      <a:pt x="1288" y="701"/>
                    </a:lnTo>
                    <a:lnTo>
                      <a:pt x="1253" y="614"/>
                    </a:lnTo>
                    <a:lnTo>
                      <a:pt x="1218" y="686"/>
                    </a:lnTo>
                    <a:lnTo>
                      <a:pt x="928" y="649"/>
                    </a:lnTo>
                    <a:lnTo>
                      <a:pt x="982" y="776"/>
                    </a:lnTo>
                    <a:lnTo>
                      <a:pt x="982" y="776"/>
                    </a:lnTo>
                    <a:lnTo>
                      <a:pt x="920" y="852"/>
                    </a:lnTo>
                    <a:lnTo>
                      <a:pt x="595" y="756"/>
                    </a:lnTo>
                    <a:lnTo>
                      <a:pt x="595" y="756"/>
                    </a:lnTo>
                    <a:lnTo>
                      <a:pt x="466" y="777"/>
                    </a:lnTo>
                    <a:lnTo>
                      <a:pt x="392" y="742"/>
                    </a:lnTo>
                    <a:lnTo>
                      <a:pt x="311" y="637"/>
                    </a:lnTo>
                    <a:lnTo>
                      <a:pt x="314" y="501"/>
                    </a:lnTo>
                    <a:lnTo>
                      <a:pt x="195" y="430"/>
                    </a:lnTo>
                    <a:lnTo>
                      <a:pt x="179" y="572"/>
                    </a:lnTo>
                    <a:lnTo>
                      <a:pt x="62" y="636"/>
                    </a:lnTo>
                    <a:lnTo>
                      <a:pt x="183" y="807"/>
                    </a:lnTo>
                    <a:lnTo>
                      <a:pt x="105" y="863"/>
                    </a:lnTo>
                    <a:lnTo>
                      <a:pt x="110" y="1092"/>
                    </a:lnTo>
                    <a:lnTo>
                      <a:pt x="16" y="1267"/>
                    </a:lnTo>
                    <a:lnTo>
                      <a:pt x="0" y="1452"/>
                    </a:lnTo>
                    <a:lnTo>
                      <a:pt x="237" y="1678"/>
                    </a:lnTo>
                    <a:lnTo>
                      <a:pt x="361" y="2046"/>
                    </a:lnTo>
                    <a:lnTo>
                      <a:pt x="270" y="2116"/>
                    </a:lnTo>
                    <a:lnTo>
                      <a:pt x="542" y="2130"/>
                    </a:lnTo>
                    <a:lnTo>
                      <a:pt x="615" y="2311"/>
                    </a:lnTo>
                    <a:lnTo>
                      <a:pt x="682" y="2324"/>
                    </a:lnTo>
                    <a:lnTo>
                      <a:pt x="799" y="2269"/>
                    </a:lnTo>
                    <a:lnTo>
                      <a:pt x="733" y="2334"/>
                    </a:lnTo>
                    <a:lnTo>
                      <a:pt x="767" y="2455"/>
                    </a:lnTo>
                    <a:lnTo>
                      <a:pt x="863" y="2441"/>
                    </a:lnTo>
                    <a:lnTo>
                      <a:pt x="838" y="2507"/>
                    </a:lnTo>
                    <a:lnTo>
                      <a:pt x="893" y="2599"/>
                    </a:lnTo>
                    <a:lnTo>
                      <a:pt x="1057" y="2532"/>
                    </a:lnTo>
                    <a:lnTo>
                      <a:pt x="1163" y="2639"/>
                    </a:lnTo>
                    <a:lnTo>
                      <a:pt x="1253" y="2843"/>
                    </a:lnTo>
                    <a:lnTo>
                      <a:pt x="1177" y="2993"/>
                    </a:lnTo>
                    <a:lnTo>
                      <a:pt x="1237" y="3091"/>
                    </a:lnTo>
                    <a:lnTo>
                      <a:pt x="1479" y="3157"/>
                    </a:lnTo>
                    <a:lnTo>
                      <a:pt x="1474" y="3299"/>
                    </a:lnTo>
                    <a:lnTo>
                      <a:pt x="1541" y="3393"/>
                    </a:lnTo>
                    <a:lnTo>
                      <a:pt x="1809" y="3212"/>
                    </a:lnTo>
                    <a:lnTo>
                      <a:pt x="2016" y="3284"/>
                    </a:lnTo>
                    <a:lnTo>
                      <a:pt x="2179" y="3130"/>
                    </a:lnTo>
                    <a:lnTo>
                      <a:pt x="2081" y="2955"/>
                    </a:lnTo>
                    <a:lnTo>
                      <a:pt x="2111" y="2902"/>
                    </a:lnTo>
                    <a:lnTo>
                      <a:pt x="2175" y="2899"/>
                    </a:lnTo>
                    <a:lnTo>
                      <a:pt x="2387" y="3064"/>
                    </a:lnTo>
                    <a:lnTo>
                      <a:pt x="2583" y="2935"/>
                    </a:lnTo>
                    <a:lnTo>
                      <a:pt x="2628" y="3087"/>
                    </a:lnTo>
                    <a:lnTo>
                      <a:pt x="2710" y="3103"/>
                    </a:lnTo>
                    <a:lnTo>
                      <a:pt x="2695" y="3171"/>
                    </a:lnTo>
                    <a:lnTo>
                      <a:pt x="2722" y="3196"/>
                    </a:lnTo>
                    <a:lnTo>
                      <a:pt x="2803" y="3209"/>
                    </a:lnTo>
                    <a:lnTo>
                      <a:pt x="2969" y="3130"/>
                    </a:lnTo>
                    <a:lnTo>
                      <a:pt x="3233" y="3377"/>
                    </a:lnTo>
                    <a:lnTo>
                      <a:pt x="3395" y="3367"/>
                    </a:lnTo>
                    <a:lnTo>
                      <a:pt x="3371" y="3458"/>
                    </a:lnTo>
                    <a:lnTo>
                      <a:pt x="3618" y="3459"/>
                    </a:lnTo>
                    <a:lnTo>
                      <a:pt x="3534" y="3649"/>
                    </a:lnTo>
                    <a:lnTo>
                      <a:pt x="3538" y="3734"/>
                    </a:lnTo>
                    <a:lnTo>
                      <a:pt x="3617" y="3868"/>
                    </a:lnTo>
                    <a:lnTo>
                      <a:pt x="3749" y="3901"/>
                    </a:lnTo>
                    <a:lnTo>
                      <a:pt x="3618" y="4181"/>
                    </a:lnTo>
                    <a:lnTo>
                      <a:pt x="3912" y="4136"/>
                    </a:lnTo>
                    <a:lnTo>
                      <a:pt x="3992" y="4161"/>
                    </a:lnTo>
                    <a:lnTo>
                      <a:pt x="4024" y="4235"/>
                    </a:lnTo>
                    <a:lnTo>
                      <a:pt x="4055" y="4159"/>
                    </a:lnTo>
                    <a:lnTo>
                      <a:pt x="4364" y="4117"/>
                    </a:lnTo>
                    <a:lnTo>
                      <a:pt x="4396" y="4042"/>
                    </a:lnTo>
                    <a:lnTo>
                      <a:pt x="4227" y="4017"/>
                    </a:lnTo>
                    <a:lnTo>
                      <a:pt x="4336" y="3751"/>
                    </a:lnTo>
                    <a:lnTo>
                      <a:pt x="4246" y="3673"/>
                    </a:lnTo>
                    <a:lnTo>
                      <a:pt x="4288" y="3533"/>
                    </a:lnTo>
                    <a:lnTo>
                      <a:pt x="4880" y="3664"/>
                    </a:lnTo>
                    <a:lnTo>
                      <a:pt x="4888" y="3728"/>
                    </a:lnTo>
                    <a:lnTo>
                      <a:pt x="5045" y="3809"/>
                    </a:lnTo>
                    <a:lnTo>
                      <a:pt x="5017" y="4519"/>
                    </a:lnTo>
                    <a:lnTo>
                      <a:pt x="5039" y="4603"/>
                    </a:lnTo>
                    <a:lnTo>
                      <a:pt x="5146" y="4625"/>
                    </a:lnTo>
                    <a:lnTo>
                      <a:pt x="5077" y="4702"/>
                    </a:lnTo>
                    <a:lnTo>
                      <a:pt x="5099" y="4786"/>
                    </a:lnTo>
                    <a:lnTo>
                      <a:pt x="5102" y="4802"/>
                    </a:lnTo>
                    <a:lnTo>
                      <a:pt x="5093" y="5036"/>
                    </a:lnTo>
                    <a:lnTo>
                      <a:pt x="5093" y="5037"/>
                    </a:lnTo>
                    <a:lnTo>
                      <a:pt x="5114" y="5048"/>
                    </a:lnTo>
                    <a:lnTo>
                      <a:pt x="5169" y="5055"/>
                    </a:lnTo>
                    <a:lnTo>
                      <a:pt x="5279" y="5037"/>
                    </a:lnTo>
                    <a:lnTo>
                      <a:pt x="5323" y="5011"/>
                    </a:lnTo>
                    <a:lnTo>
                      <a:pt x="5354" y="4977"/>
                    </a:lnTo>
                    <a:lnTo>
                      <a:pt x="5391" y="4972"/>
                    </a:lnTo>
                    <a:lnTo>
                      <a:pt x="5455" y="5033"/>
                    </a:lnTo>
                    <a:lnTo>
                      <a:pt x="5476" y="5103"/>
                    </a:lnTo>
                    <a:lnTo>
                      <a:pt x="5470" y="5174"/>
                    </a:lnTo>
                    <a:lnTo>
                      <a:pt x="5482" y="5236"/>
                    </a:lnTo>
                    <a:lnTo>
                      <a:pt x="5554" y="5267"/>
                    </a:lnTo>
                    <a:lnTo>
                      <a:pt x="5598" y="5216"/>
                    </a:lnTo>
                    <a:lnTo>
                      <a:pt x="5612" y="5164"/>
                    </a:lnTo>
                    <a:lnTo>
                      <a:pt x="5596" y="5118"/>
                    </a:lnTo>
                    <a:lnTo>
                      <a:pt x="5546" y="5077"/>
                    </a:lnTo>
                    <a:lnTo>
                      <a:pt x="5557" y="5041"/>
                    </a:lnTo>
                    <a:lnTo>
                      <a:pt x="5572" y="4955"/>
                    </a:lnTo>
                    <a:lnTo>
                      <a:pt x="5581" y="4929"/>
                    </a:lnTo>
                    <a:lnTo>
                      <a:pt x="5624" y="4903"/>
                    </a:lnTo>
                    <a:lnTo>
                      <a:pt x="5721" y="4896"/>
                    </a:lnTo>
                    <a:lnTo>
                      <a:pt x="5756" y="4873"/>
                    </a:lnTo>
                    <a:lnTo>
                      <a:pt x="5786" y="4800"/>
                    </a:lnTo>
                    <a:lnTo>
                      <a:pt x="5789" y="4714"/>
                    </a:lnTo>
                    <a:lnTo>
                      <a:pt x="5762" y="4627"/>
                    </a:lnTo>
                    <a:lnTo>
                      <a:pt x="5697" y="4555"/>
                    </a:lnTo>
                    <a:lnTo>
                      <a:pt x="5747" y="4488"/>
                    </a:lnTo>
                    <a:lnTo>
                      <a:pt x="5858" y="4411"/>
                    </a:lnTo>
                    <a:lnTo>
                      <a:pt x="5906" y="4337"/>
                    </a:lnTo>
                    <a:lnTo>
                      <a:pt x="6007" y="4289"/>
                    </a:lnTo>
                    <a:lnTo>
                      <a:pt x="6217" y="4229"/>
                    </a:lnTo>
                    <a:lnTo>
                      <a:pt x="6306" y="4148"/>
                    </a:lnTo>
                    <a:lnTo>
                      <a:pt x="6285" y="4079"/>
                    </a:lnTo>
                    <a:lnTo>
                      <a:pt x="6295" y="4002"/>
                    </a:lnTo>
                    <a:lnTo>
                      <a:pt x="6327" y="3929"/>
                    </a:lnTo>
                    <a:lnTo>
                      <a:pt x="6376" y="3869"/>
                    </a:lnTo>
                    <a:lnTo>
                      <a:pt x="6441" y="3832"/>
                    </a:lnTo>
                    <a:lnTo>
                      <a:pt x="6497" y="3836"/>
                    </a:lnTo>
                    <a:lnTo>
                      <a:pt x="6552" y="3857"/>
                    </a:lnTo>
                    <a:lnTo>
                      <a:pt x="6618" y="3869"/>
                    </a:lnTo>
                    <a:lnTo>
                      <a:pt x="6747" y="3846"/>
                    </a:lnTo>
                    <a:lnTo>
                      <a:pt x="6808" y="3781"/>
                    </a:lnTo>
                    <a:lnTo>
                      <a:pt x="6802" y="3722"/>
                    </a:lnTo>
                    <a:close/>
                  </a:path>
                </a:pathLst>
              </a:custGeom>
              <a:grpFill/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45713" tIns="22856" rIns="45713" bIns="22856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900"/>
              </a:p>
            </p:txBody>
          </p:sp>
          <p:sp>
            <p:nvSpPr>
              <p:cNvPr id="65" name="Freeform 12">
                <a:extLst>
                  <a:ext uri="{FF2B5EF4-FFF2-40B4-BE49-F238E27FC236}">
                    <a16:creationId xmlns:a16="http://schemas.microsoft.com/office/drawing/2014/main" id="{0A1B32BE-8822-F246-9E96-9AE697DF5A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62683" y="2847536"/>
                <a:ext cx="3052821" cy="2370301"/>
              </a:xfrm>
              <a:custGeom>
                <a:avLst/>
                <a:gdLst>
                  <a:gd name="T0" fmla="*/ 476 w 8654"/>
                  <a:gd name="T1" fmla="*/ 149 h 6718"/>
                  <a:gd name="T2" fmla="*/ 391 w 8654"/>
                  <a:gd name="T3" fmla="*/ 344 h 6718"/>
                  <a:gd name="T4" fmla="*/ 129 w 8654"/>
                  <a:gd name="T5" fmla="*/ 389 h 6718"/>
                  <a:gd name="T6" fmla="*/ 141 w 8654"/>
                  <a:gd name="T7" fmla="*/ 870 h 6718"/>
                  <a:gd name="T8" fmla="*/ 518 w 8654"/>
                  <a:gd name="T9" fmla="*/ 485 h 6718"/>
                  <a:gd name="T10" fmla="*/ 840 w 8654"/>
                  <a:gd name="T11" fmla="*/ 50 h 6718"/>
                  <a:gd name="T12" fmla="*/ 8442 w 8654"/>
                  <a:gd name="T13" fmla="*/ 2844 h 6718"/>
                  <a:gd name="T14" fmla="*/ 8573 w 8654"/>
                  <a:gd name="T15" fmla="*/ 2553 h 6718"/>
                  <a:gd name="T16" fmla="*/ 8462 w 8654"/>
                  <a:gd name="T17" fmla="*/ 2065 h 6718"/>
                  <a:gd name="T18" fmla="*/ 7942 w 8654"/>
                  <a:gd name="T19" fmla="*/ 2170 h 6718"/>
                  <a:gd name="T20" fmla="*/ 7661 w 8654"/>
                  <a:gd name="T21" fmla="*/ 1889 h 6718"/>
                  <a:gd name="T22" fmla="*/ 7132 w 8654"/>
                  <a:gd name="T23" fmla="*/ 1875 h 6718"/>
                  <a:gd name="T24" fmla="*/ 6618 w 8654"/>
                  <a:gd name="T25" fmla="*/ 1424 h 6718"/>
                  <a:gd name="T26" fmla="*/ 6341 w 8654"/>
                  <a:gd name="T27" fmla="*/ 1372 h 6718"/>
                  <a:gd name="T28" fmla="*/ 6089 w 8654"/>
                  <a:gd name="T29" fmla="*/ 933 h 6718"/>
                  <a:gd name="T30" fmla="*/ 6135 w 8654"/>
                  <a:gd name="T31" fmla="*/ 806 h 6718"/>
                  <a:gd name="T32" fmla="*/ 5785 w 8654"/>
                  <a:gd name="T33" fmla="*/ 899 h 6718"/>
                  <a:gd name="T34" fmla="*/ 5194 w 8654"/>
                  <a:gd name="T35" fmla="*/ 902 h 6718"/>
                  <a:gd name="T36" fmla="*/ 5136 w 8654"/>
                  <a:gd name="T37" fmla="*/ 598 h 6718"/>
                  <a:gd name="T38" fmla="*/ 4744 w 8654"/>
                  <a:gd name="T39" fmla="*/ 460 h 6718"/>
                  <a:gd name="T40" fmla="*/ 4255 w 8654"/>
                  <a:gd name="T41" fmla="*/ 331 h 6718"/>
                  <a:gd name="T42" fmla="*/ 3729 w 8654"/>
                  <a:gd name="T43" fmla="*/ 597 h 6718"/>
                  <a:gd name="T44" fmla="*/ 3374 w 8654"/>
                  <a:gd name="T45" fmla="*/ 349 h 6718"/>
                  <a:gd name="T46" fmla="*/ 2562 w 8654"/>
                  <a:gd name="T47" fmla="*/ 727 h 6718"/>
                  <a:gd name="T48" fmla="*/ 2346 w 8654"/>
                  <a:gd name="T49" fmla="*/ 680 h 6718"/>
                  <a:gd name="T50" fmla="*/ 2250 w 8654"/>
                  <a:gd name="T51" fmla="*/ 426 h 6718"/>
                  <a:gd name="T52" fmla="*/ 1564 w 8654"/>
                  <a:gd name="T53" fmla="*/ 476 h 6718"/>
                  <a:gd name="T54" fmla="*/ 1798 w 8654"/>
                  <a:gd name="T55" fmla="*/ 800 h 6718"/>
                  <a:gd name="T56" fmla="*/ 1890 w 8654"/>
                  <a:gd name="T57" fmla="*/ 1204 h 6718"/>
                  <a:gd name="T58" fmla="*/ 2092 w 8654"/>
                  <a:gd name="T59" fmla="*/ 2191 h 6718"/>
                  <a:gd name="T60" fmla="*/ 2530 w 8654"/>
                  <a:gd name="T61" fmla="*/ 2476 h 6718"/>
                  <a:gd name="T62" fmla="*/ 2978 w 8654"/>
                  <a:gd name="T63" fmla="*/ 2284 h 6718"/>
                  <a:gd name="T64" fmla="*/ 3199 w 8654"/>
                  <a:gd name="T65" fmla="*/ 2307 h 6718"/>
                  <a:gd name="T66" fmla="*/ 3520 w 8654"/>
                  <a:gd name="T67" fmla="*/ 2501 h 6718"/>
                  <a:gd name="T68" fmla="*/ 3913 w 8654"/>
                  <a:gd name="T69" fmla="*/ 2816 h 6718"/>
                  <a:gd name="T70" fmla="*/ 4169 w 8654"/>
                  <a:gd name="T71" fmla="*/ 3943 h 6718"/>
                  <a:gd name="T72" fmla="*/ 4226 w 8654"/>
                  <a:gd name="T73" fmla="*/ 3880 h 6718"/>
                  <a:gd name="T74" fmla="*/ 4387 w 8654"/>
                  <a:gd name="T75" fmla="*/ 3600 h 6718"/>
                  <a:gd name="T76" fmla="*/ 4969 w 8654"/>
                  <a:gd name="T77" fmla="*/ 3635 h 6718"/>
                  <a:gd name="T78" fmla="*/ 5562 w 8654"/>
                  <a:gd name="T79" fmla="*/ 3603 h 6718"/>
                  <a:gd name="T80" fmla="*/ 6025 w 8654"/>
                  <a:gd name="T81" fmla="*/ 3878 h 6718"/>
                  <a:gd name="T82" fmla="*/ 6385 w 8654"/>
                  <a:gd name="T83" fmla="*/ 4263 h 6718"/>
                  <a:gd name="T84" fmla="*/ 6486 w 8654"/>
                  <a:gd name="T85" fmla="*/ 4152 h 6718"/>
                  <a:gd name="T86" fmla="*/ 6631 w 8654"/>
                  <a:gd name="T87" fmla="*/ 4375 h 6718"/>
                  <a:gd name="T88" fmla="*/ 6393 w 8654"/>
                  <a:gd name="T89" fmla="*/ 4657 h 6718"/>
                  <a:gd name="T90" fmla="*/ 6331 w 8654"/>
                  <a:gd name="T91" fmla="*/ 5274 h 6718"/>
                  <a:gd name="T92" fmla="*/ 6612 w 8654"/>
                  <a:gd name="T93" fmla="*/ 5575 h 6718"/>
                  <a:gd name="T94" fmla="*/ 6556 w 8654"/>
                  <a:gd name="T95" fmla="*/ 5815 h 6718"/>
                  <a:gd name="T96" fmla="*/ 6294 w 8654"/>
                  <a:gd name="T97" fmla="*/ 6080 h 6718"/>
                  <a:gd name="T98" fmla="*/ 6330 w 8654"/>
                  <a:gd name="T99" fmla="*/ 6406 h 6718"/>
                  <a:gd name="T100" fmla="*/ 6630 w 8654"/>
                  <a:gd name="T101" fmla="*/ 6570 h 6718"/>
                  <a:gd name="T102" fmla="*/ 7735 w 8654"/>
                  <a:gd name="T103" fmla="*/ 6717 h 6718"/>
                  <a:gd name="T104" fmla="*/ 7633 w 8654"/>
                  <a:gd name="T105" fmla="*/ 5839 h 6718"/>
                  <a:gd name="T106" fmla="*/ 7592 w 8654"/>
                  <a:gd name="T107" fmla="*/ 5253 h 6718"/>
                  <a:gd name="T108" fmla="*/ 7602 w 8654"/>
                  <a:gd name="T109" fmla="*/ 4435 h 6718"/>
                  <a:gd name="T110" fmla="*/ 7302 w 8654"/>
                  <a:gd name="T111" fmla="*/ 4465 h 6718"/>
                  <a:gd name="T112" fmla="*/ 7401 w 8654"/>
                  <a:gd name="T113" fmla="*/ 4097 h 6718"/>
                  <a:gd name="T114" fmla="*/ 7862 w 8654"/>
                  <a:gd name="T115" fmla="*/ 3882 h 6718"/>
                  <a:gd name="T116" fmla="*/ 8516 w 8654"/>
                  <a:gd name="T117" fmla="*/ 3757 h 6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54" h="6718">
                    <a:moveTo>
                      <a:pt x="840" y="50"/>
                    </a:moveTo>
                    <a:lnTo>
                      <a:pt x="763" y="0"/>
                    </a:lnTo>
                    <a:lnTo>
                      <a:pt x="479" y="115"/>
                    </a:lnTo>
                    <a:lnTo>
                      <a:pt x="476" y="149"/>
                    </a:lnTo>
                    <a:lnTo>
                      <a:pt x="476" y="149"/>
                    </a:lnTo>
                    <a:lnTo>
                      <a:pt x="575" y="269"/>
                    </a:lnTo>
                    <a:lnTo>
                      <a:pt x="575" y="269"/>
                    </a:lnTo>
                    <a:lnTo>
                      <a:pt x="391" y="344"/>
                    </a:lnTo>
                    <a:lnTo>
                      <a:pt x="370" y="416"/>
                    </a:lnTo>
                    <a:lnTo>
                      <a:pt x="231" y="444"/>
                    </a:lnTo>
                    <a:lnTo>
                      <a:pt x="162" y="379"/>
                    </a:lnTo>
                    <a:lnTo>
                      <a:pt x="129" y="389"/>
                    </a:lnTo>
                    <a:lnTo>
                      <a:pt x="0" y="469"/>
                    </a:lnTo>
                    <a:lnTo>
                      <a:pt x="98" y="787"/>
                    </a:lnTo>
                    <a:lnTo>
                      <a:pt x="118" y="860"/>
                    </a:lnTo>
                    <a:lnTo>
                      <a:pt x="141" y="870"/>
                    </a:lnTo>
                    <a:lnTo>
                      <a:pt x="217" y="887"/>
                    </a:lnTo>
                    <a:lnTo>
                      <a:pt x="282" y="836"/>
                    </a:lnTo>
                    <a:lnTo>
                      <a:pt x="429" y="581"/>
                    </a:lnTo>
                    <a:lnTo>
                      <a:pt x="518" y="485"/>
                    </a:lnTo>
                    <a:lnTo>
                      <a:pt x="629" y="414"/>
                    </a:lnTo>
                    <a:lnTo>
                      <a:pt x="886" y="335"/>
                    </a:lnTo>
                    <a:lnTo>
                      <a:pt x="881" y="309"/>
                    </a:lnTo>
                    <a:lnTo>
                      <a:pt x="840" y="50"/>
                    </a:lnTo>
                    <a:close/>
                    <a:moveTo>
                      <a:pt x="8504" y="3155"/>
                    </a:moveTo>
                    <a:lnTo>
                      <a:pt x="8581" y="3132"/>
                    </a:lnTo>
                    <a:lnTo>
                      <a:pt x="8654" y="2971"/>
                    </a:lnTo>
                    <a:lnTo>
                      <a:pt x="8442" y="2844"/>
                    </a:lnTo>
                    <a:lnTo>
                      <a:pt x="8488" y="2797"/>
                    </a:lnTo>
                    <a:lnTo>
                      <a:pt x="8441" y="2743"/>
                    </a:lnTo>
                    <a:lnTo>
                      <a:pt x="8507" y="2733"/>
                    </a:lnTo>
                    <a:lnTo>
                      <a:pt x="8573" y="2553"/>
                    </a:lnTo>
                    <a:lnTo>
                      <a:pt x="8513" y="2471"/>
                    </a:lnTo>
                    <a:lnTo>
                      <a:pt x="8550" y="2399"/>
                    </a:lnTo>
                    <a:lnTo>
                      <a:pt x="8375" y="2443"/>
                    </a:lnTo>
                    <a:lnTo>
                      <a:pt x="8462" y="2065"/>
                    </a:lnTo>
                    <a:lnTo>
                      <a:pt x="8169" y="2190"/>
                    </a:lnTo>
                    <a:lnTo>
                      <a:pt x="8097" y="2157"/>
                    </a:lnTo>
                    <a:lnTo>
                      <a:pt x="8103" y="2086"/>
                    </a:lnTo>
                    <a:lnTo>
                      <a:pt x="7942" y="2170"/>
                    </a:lnTo>
                    <a:lnTo>
                      <a:pt x="7956" y="1981"/>
                    </a:lnTo>
                    <a:lnTo>
                      <a:pt x="7933" y="1941"/>
                    </a:lnTo>
                    <a:lnTo>
                      <a:pt x="7712" y="1943"/>
                    </a:lnTo>
                    <a:lnTo>
                      <a:pt x="7661" y="1889"/>
                    </a:lnTo>
                    <a:lnTo>
                      <a:pt x="7385" y="1919"/>
                    </a:lnTo>
                    <a:lnTo>
                      <a:pt x="7263" y="2056"/>
                    </a:lnTo>
                    <a:lnTo>
                      <a:pt x="7276" y="1861"/>
                    </a:lnTo>
                    <a:lnTo>
                      <a:pt x="7132" y="1875"/>
                    </a:lnTo>
                    <a:lnTo>
                      <a:pt x="7009" y="1683"/>
                    </a:lnTo>
                    <a:lnTo>
                      <a:pt x="6850" y="1650"/>
                    </a:lnTo>
                    <a:lnTo>
                      <a:pt x="6877" y="1491"/>
                    </a:lnTo>
                    <a:lnTo>
                      <a:pt x="6618" y="1424"/>
                    </a:lnTo>
                    <a:lnTo>
                      <a:pt x="6643" y="1263"/>
                    </a:lnTo>
                    <a:lnTo>
                      <a:pt x="6547" y="1138"/>
                    </a:lnTo>
                    <a:lnTo>
                      <a:pt x="6494" y="1161"/>
                    </a:lnTo>
                    <a:lnTo>
                      <a:pt x="6341" y="1372"/>
                    </a:lnTo>
                    <a:lnTo>
                      <a:pt x="6228" y="1390"/>
                    </a:lnTo>
                    <a:lnTo>
                      <a:pt x="6142" y="1353"/>
                    </a:lnTo>
                    <a:lnTo>
                      <a:pt x="6094" y="1218"/>
                    </a:lnTo>
                    <a:lnTo>
                      <a:pt x="6089" y="933"/>
                    </a:lnTo>
                    <a:lnTo>
                      <a:pt x="6108" y="834"/>
                    </a:lnTo>
                    <a:lnTo>
                      <a:pt x="6197" y="808"/>
                    </a:lnTo>
                    <a:lnTo>
                      <a:pt x="6135" y="806"/>
                    </a:lnTo>
                    <a:lnTo>
                      <a:pt x="6135" y="806"/>
                    </a:lnTo>
                    <a:lnTo>
                      <a:pt x="6003" y="761"/>
                    </a:lnTo>
                    <a:lnTo>
                      <a:pt x="5934" y="891"/>
                    </a:lnTo>
                    <a:lnTo>
                      <a:pt x="5900" y="839"/>
                    </a:lnTo>
                    <a:lnTo>
                      <a:pt x="5785" y="899"/>
                    </a:lnTo>
                    <a:lnTo>
                      <a:pt x="5692" y="868"/>
                    </a:lnTo>
                    <a:lnTo>
                      <a:pt x="5593" y="948"/>
                    </a:lnTo>
                    <a:lnTo>
                      <a:pt x="5298" y="940"/>
                    </a:lnTo>
                    <a:lnTo>
                      <a:pt x="5194" y="902"/>
                    </a:lnTo>
                    <a:lnTo>
                      <a:pt x="5126" y="812"/>
                    </a:lnTo>
                    <a:lnTo>
                      <a:pt x="5126" y="812"/>
                    </a:lnTo>
                    <a:lnTo>
                      <a:pt x="5102" y="726"/>
                    </a:lnTo>
                    <a:lnTo>
                      <a:pt x="5136" y="598"/>
                    </a:lnTo>
                    <a:lnTo>
                      <a:pt x="5136" y="598"/>
                    </a:lnTo>
                    <a:lnTo>
                      <a:pt x="5085" y="465"/>
                    </a:lnTo>
                    <a:lnTo>
                      <a:pt x="4810" y="525"/>
                    </a:lnTo>
                    <a:lnTo>
                      <a:pt x="4744" y="460"/>
                    </a:lnTo>
                    <a:lnTo>
                      <a:pt x="4549" y="484"/>
                    </a:lnTo>
                    <a:lnTo>
                      <a:pt x="4549" y="484"/>
                    </a:lnTo>
                    <a:lnTo>
                      <a:pt x="4467" y="242"/>
                    </a:lnTo>
                    <a:lnTo>
                      <a:pt x="4255" y="331"/>
                    </a:lnTo>
                    <a:lnTo>
                      <a:pt x="4205" y="228"/>
                    </a:lnTo>
                    <a:lnTo>
                      <a:pt x="4064" y="306"/>
                    </a:lnTo>
                    <a:lnTo>
                      <a:pt x="3866" y="692"/>
                    </a:lnTo>
                    <a:lnTo>
                      <a:pt x="3729" y="597"/>
                    </a:lnTo>
                    <a:lnTo>
                      <a:pt x="3407" y="592"/>
                    </a:lnTo>
                    <a:lnTo>
                      <a:pt x="3407" y="592"/>
                    </a:lnTo>
                    <a:lnTo>
                      <a:pt x="3375" y="349"/>
                    </a:lnTo>
                    <a:lnTo>
                      <a:pt x="3374" y="349"/>
                    </a:lnTo>
                    <a:lnTo>
                      <a:pt x="3180" y="406"/>
                    </a:lnTo>
                    <a:lnTo>
                      <a:pt x="3002" y="332"/>
                    </a:lnTo>
                    <a:lnTo>
                      <a:pt x="2783" y="496"/>
                    </a:lnTo>
                    <a:lnTo>
                      <a:pt x="2562" y="727"/>
                    </a:lnTo>
                    <a:lnTo>
                      <a:pt x="2542" y="786"/>
                    </a:lnTo>
                    <a:lnTo>
                      <a:pt x="2495" y="770"/>
                    </a:lnTo>
                    <a:lnTo>
                      <a:pt x="2466" y="769"/>
                    </a:lnTo>
                    <a:lnTo>
                      <a:pt x="2346" y="680"/>
                    </a:lnTo>
                    <a:lnTo>
                      <a:pt x="2346" y="680"/>
                    </a:lnTo>
                    <a:lnTo>
                      <a:pt x="2353" y="574"/>
                    </a:lnTo>
                    <a:lnTo>
                      <a:pt x="2353" y="574"/>
                    </a:lnTo>
                    <a:lnTo>
                      <a:pt x="2250" y="426"/>
                    </a:lnTo>
                    <a:lnTo>
                      <a:pt x="2042" y="457"/>
                    </a:lnTo>
                    <a:lnTo>
                      <a:pt x="1841" y="342"/>
                    </a:lnTo>
                    <a:lnTo>
                      <a:pt x="1623" y="454"/>
                    </a:lnTo>
                    <a:lnTo>
                      <a:pt x="1564" y="476"/>
                    </a:lnTo>
                    <a:lnTo>
                      <a:pt x="1632" y="598"/>
                    </a:lnTo>
                    <a:lnTo>
                      <a:pt x="1692" y="745"/>
                    </a:lnTo>
                    <a:lnTo>
                      <a:pt x="1730" y="789"/>
                    </a:lnTo>
                    <a:lnTo>
                      <a:pt x="1798" y="800"/>
                    </a:lnTo>
                    <a:lnTo>
                      <a:pt x="1864" y="821"/>
                    </a:lnTo>
                    <a:lnTo>
                      <a:pt x="1903" y="891"/>
                    </a:lnTo>
                    <a:lnTo>
                      <a:pt x="1958" y="1076"/>
                    </a:lnTo>
                    <a:lnTo>
                      <a:pt x="1890" y="1204"/>
                    </a:lnTo>
                    <a:lnTo>
                      <a:pt x="1930" y="1427"/>
                    </a:lnTo>
                    <a:lnTo>
                      <a:pt x="2059" y="1860"/>
                    </a:lnTo>
                    <a:lnTo>
                      <a:pt x="2066" y="2104"/>
                    </a:lnTo>
                    <a:lnTo>
                      <a:pt x="2092" y="2191"/>
                    </a:lnTo>
                    <a:lnTo>
                      <a:pt x="2169" y="2290"/>
                    </a:lnTo>
                    <a:lnTo>
                      <a:pt x="2232" y="2341"/>
                    </a:lnTo>
                    <a:lnTo>
                      <a:pt x="2446" y="2452"/>
                    </a:lnTo>
                    <a:lnTo>
                      <a:pt x="2530" y="2476"/>
                    </a:lnTo>
                    <a:lnTo>
                      <a:pt x="2649" y="2462"/>
                    </a:lnTo>
                    <a:lnTo>
                      <a:pt x="2863" y="2384"/>
                    </a:lnTo>
                    <a:lnTo>
                      <a:pt x="2929" y="2333"/>
                    </a:lnTo>
                    <a:lnTo>
                      <a:pt x="2978" y="2284"/>
                    </a:lnTo>
                    <a:lnTo>
                      <a:pt x="3027" y="2251"/>
                    </a:lnTo>
                    <a:lnTo>
                      <a:pt x="3097" y="2246"/>
                    </a:lnTo>
                    <a:lnTo>
                      <a:pt x="3167" y="2267"/>
                    </a:lnTo>
                    <a:lnTo>
                      <a:pt x="3199" y="2307"/>
                    </a:lnTo>
                    <a:lnTo>
                      <a:pt x="3192" y="2369"/>
                    </a:lnTo>
                    <a:lnTo>
                      <a:pt x="3144" y="2454"/>
                    </a:lnTo>
                    <a:lnTo>
                      <a:pt x="3205" y="2500"/>
                    </a:lnTo>
                    <a:lnTo>
                      <a:pt x="3520" y="2501"/>
                    </a:lnTo>
                    <a:lnTo>
                      <a:pt x="3630" y="2525"/>
                    </a:lnTo>
                    <a:lnTo>
                      <a:pt x="3737" y="2579"/>
                    </a:lnTo>
                    <a:lnTo>
                      <a:pt x="3835" y="2671"/>
                    </a:lnTo>
                    <a:lnTo>
                      <a:pt x="3913" y="2816"/>
                    </a:lnTo>
                    <a:lnTo>
                      <a:pt x="3954" y="3112"/>
                    </a:lnTo>
                    <a:lnTo>
                      <a:pt x="3954" y="3469"/>
                    </a:lnTo>
                    <a:lnTo>
                      <a:pt x="3998" y="3782"/>
                    </a:lnTo>
                    <a:lnTo>
                      <a:pt x="4169" y="3943"/>
                    </a:lnTo>
                    <a:lnTo>
                      <a:pt x="4188" y="3893"/>
                    </a:lnTo>
                    <a:lnTo>
                      <a:pt x="4195" y="3889"/>
                    </a:lnTo>
                    <a:lnTo>
                      <a:pt x="4203" y="3896"/>
                    </a:lnTo>
                    <a:lnTo>
                      <a:pt x="4226" y="3880"/>
                    </a:lnTo>
                    <a:lnTo>
                      <a:pt x="4239" y="3858"/>
                    </a:lnTo>
                    <a:lnTo>
                      <a:pt x="4260" y="3795"/>
                    </a:lnTo>
                    <a:lnTo>
                      <a:pt x="4348" y="3644"/>
                    </a:lnTo>
                    <a:lnTo>
                      <a:pt x="4387" y="3600"/>
                    </a:lnTo>
                    <a:lnTo>
                      <a:pt x="4454" y="3575"/>
                    </a:lnTo>
                    <a:lnTo>
                      <a:pt x="4666" y="3558"/>
                    </a:lnTo>
                    <a:lnTo>
                      <a:pt x="4868" y="3583"/>
                    </a:lnTo>
                    <a:lnTo>
                      <a:pt x="4969" y="3635"/>
                    </a:lnTo>
                    <a:lnTo>
                      <a:pt x="5053" y="3694"/>
                    </a:lnTo>
                    <a:lnTo>
                      <a:pt x="5141" y="3736"/>
                    </a:lnTo>
                    <a:lnTo>
                      <a:pt x="5251" y="3735"/>
                    </a:lnTo>
                    <a:lnTo>
                      <a:pt x="5562" y="3603"/>
                    </a:lnTo>
                    <a:lnTo>
                      <a:pt x="5665" y="3593"/>
                    </a:lnTo>
                    <a:lnTo>
                      <a:pt x="5759" y="3637"/>
                    </a:lnTo>
                    <a:lnTo>
                      <a:pt x="5921" y="3818"/>
                    </a:lnTo>
                    <a:lnTo>
                      <a:pt x="6025" y="3878"/>
                    </a:lnTo>
                    <a:lnTo>
                      <a:pt x="6126" y="3968"/>
                    </a:lnTo>
                    <a:lnTo>
                      <a:pt x="6259" y="4256"/>
                    </a:lnTo>
                    <a:lnTo>
                      <a:pt x="6349" y="4299"/>
                    </a:lnTo>
                    <a:lnTo>
                      <a:pt x="6385" y="4263"/>
                    </a:lnTo>
                    <a:lnTo>
                      <a:pt x="6379" y="4211"/>
                    </a:lnTo>
                    <a:lnTo>
                      <a:pt x="6382" y="4161"/>
                    </a:lnTo>
                    <a:lnTo>
                      <a:pt x="6443" y="4135"/>
                    </a:lnTo>
                    <a:lnTo>
                      <a:pt x="6486" y="4152"/>
                    </a:lnTo>
                    <a:lnTo>
                      <a:pt x="6552" y="4193"/>
                    </a:lnTo>
                    <a:lnTo>
                      <a:pt x="6612" y="4246"/>
                    </a:lnTo>
                    <a:lnTo>
                      <a:pt x="6643" y="4295"/>
                    </a:lnTo>
                    <a:lnTo>
                      <a:pt x="6631" y="4375"/>
                    </a:lnTo>
                    <a:lnTo>
                      <a:pt x="6583" y="4430"/>
                    </a:lnTo>
                    <a:lnTo>
                      <a:pt x="6467" y="4521"/>
                    </a:lnTo>
                    <a:lnTo>
                      <a:pt x="6416" y="4595"/>
                    </a:lnTo>
                    <a:lnTo>
                      <a:pt x="6393" y="4657"/>
                    </a:lnTo>
                    <a:lnTo>
                      <a:pt x="6368" y="4796"/>
                    </a:lnTo>
                    <a:lnTo>
                      <a:pt x="6274" y="5101"/>
                    </a:lnTo>
                    <a:lnTo>
                      <a:pt x="6262" y="5240"/>
                    </a:lnTo>
                    <a:lnTo>
                      <a:pt x="6331" y="5274"/>
                    </a:lnTo>
                    <a:lnTo>
                      <a:pt x="6429" y="5230"/>
                    </a:lnTo>
                    <a:lnTo>
                      <a:pt x="6480" y="5222"/>
                    </a:lnTo>
                    <a:lnTo>
                      <a:pt x="6530" y="5247"/>
                    </a:lnTo>
                    <a:lnTo>
                      <a:pt x="6612" y="5575"/>
                    </a:lnTo>
                    <a:lnTo>
                      <a:pt x="6640" y="5646"/>
                    </a:lnTo>
                    <a:lnTo>
                      <a:pt x="6674" y="5706"/>
                    </a:lnTo>
                    <a:lnTo>
                      <a:pt x="6673" y="5757"/>
                    </a:lnTo>
                    <a:lnTo>
                      <a:pt x="6556" y="5815"/>
                    </a:lnTo>
                    <a:lnTo>
                      <a:pt x="6443" y="5896"/>
                    </a:lnTo>
                    <a:lnTo>
                      <a:pt x="6353" y="5980"/>
                    </a:lnTo>
                    <a:lnTo>
                      <a:pt x="6318" y="6023"/>
                    </a:lnTo>
                    <a:lnTo>
                      <a:pt x="6294" y="6080"/>
                    </a:lnTo>
                    <a:lnTo>
                      <a:pt x="6274" y="6169"/>
                    </a:lnTo>
                    <a:lnTo>
                      <a:pt x="6297" y="6180"/>
                    </a:lnTo>
                    <a:lnTo>
                      <a:pt x="6324" y="6295"/>
                    </a:lnTo>
                    <a:lnTo>
                      <a:pt x="6330" y="6406"/>
                    </a:lnTo>
                    <a:lnTo>
                      <a:pt x="6295" y="6404"/>
                    </a:lnTo>
                    <a:lnTo>
                      <a:pt x="6291" y="6403"/>
                    </a:lnTo>
                    <a:lnTo>
                      <a:pt x="6564" y="6551"/>
                    </a:lnTo>
                    <a:lnTo>
                      <a:pt x="6630" y="6570"/>
                    </a:lnTo>
                    <a:lnTo>
                      <a:pt x="6702" y="6559"/>
                    </a:lnTo>
                    <a:lnTo>
                      <a:pt x="7003" y="6516"/>
                    </a:lnTo>
                    <a:lnTo>
                      <a:pt x="7735" y="6718"/>
                    </a:lnTo>
                    <a:lnTo>
                      <a:pt x="7735" y="6717"/>
                    </a:lnTo>
                    <a:lnTo>
                      <a:pt x="7749" y="6685"/>
                    </a:lnTo>
                    <a:lnTo>
                      <a:pt x="7815" y="6525"/>
                    </a:lnTo>
                    <a:lnTo>
                      <a:pt x="7672" y="6234"/>
                    </a:lnTo>
                    <a:lnTo>
                      <a:pt x="7633" y="5839"/>
                    </a:lnTo>
                    <a:lnTo>
                      <a:pt x="7554" y="5811"/>
                    </a:lnTo>
                    <a:lnTo>
                      <a:pt x="7533" y="5687"/>
                    </a:lnTo>
                    <a:lnTo>
                      <a:pt x="7528" y="5382"/>
                    </a:lnTo>
                    <a:lnTo>
                      <a:pt x="7592" y="5253"/>
                    </a:lnTo>
                    <a:lnTo>
                      <a:pt x="7405" y="4926"/>
                    </a:lnTo>
                    <a:lnTo>
                      <a:pt x="7584" y="4789"/>
                    </a:lnTo>
                    <a:lnTo>
                      <a:pt x="7544" y="4679"/>
                    </a:lnTo>
                    <a:lnTo>
                      <a:pt x="7602" y="4435"/>
                    </a:lnTo>
                    <a:lnTo>
                      <a:pt x="7533" y="4381"/>
                    </a:lnTo>
                    <a:lnTo>
                      <a:pt x="7430" y="4359"/>
                    </a:lnTo>
                    <a:lnTo>
                      <a:pt x="7339" y="4463"/>
                    </a:lnTo>
                    <a:lnTo>
                      <a:pt x="7302" y="4465"/>
                    </a:lnTo>
                    <a:lnTo>
                      <a:pt x="7124" y="4360"/>
                    </a:lnTo>
                    <a:lnTo>
                      <a:pt x="7043" y="4250"/>
                    </a:lnTo>
                    <a:lnTo>
                      <a:pt x="7237" y="4107"/>
                    </a:lnTo>
                    <a:lnTo>
                      <a:pt x="7401" y="4097"/>
                    </a:lnTo>
                    <a:lnTo>
                      <a:pt x="7464" y="3981"/>
                    </a:lnTo>
                    <a:lnTo>
                      <a:pt x="7552" y="3986"/>
                    </a:lnTo>
                    <a:lnTo>
                      <a:pt x="7592" y="3843"/>
                    </a:lnTo>
                    <a:lnTo>
                      <a:pt x="7862" y="3882"/>
                    </a:lnTo>
                    <a:lnTo>
                      <a:pt x="7962" y="3709"/>
                    </a:lnTo>
                    <a:lnTo>
                      <a:pt x="8098" y="3696"/>
                    </a:lnTo>
                    <a:lnTo>
                      <a:pt x="8186" y="3811"/>
                    </a:lnTo>
                    <a:lnTo>
                      <a:pt x="8516" y="3757"/>
                    </a:lnTo>
                    <a:lnTo>
                      <a:pt x="8486" y="3470"/>
                    </a:lnTo>
                    <a:lnTo>
                      <a:pt x="8605" y="3273"/>
                    </a:lnTo>
                    <a:lnTo>
                      <a:pt x="8504" y="3155"/>
                    </a:lnTo>
                    <a:close/>
                  </a:path>
                </a:pathLst>
              </a:custGeom>
              <a:grpFill/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45713" tIns="22856" rIns="45713" bIns="22856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900"/>
              </a:p>
            </p:txBody>
          </p:sp>
          <p:sp>
            <p:nvSpPr>
              <p:cNvPr id="66" name="Freeform 13">
                <a:extLst>
                  <a:ext uri="{FF2B5EF4-FFF2-40B4-BE49-F238E27FC236}">
                    <a16:creationId xmlns:a16="http://schemas.microsoft.com/office/drawing/2014/main" id="{07F09803-B588-C647-B202-5F20A9FE10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62630" y="2191470"/>
                <a:ext cx="2233797" cy="990447"/>
              </a:xfrm>
              <a:custGeom>
                <a:avLst/>
                <a:gdLst>
                  <a:gd name="T0" fmla="*/ 2144 w 6334"/>
                  <a:gd name="T1" fmla="*/ 2111 h 2808"/>
                  <a:gd name="T2" fmla="*/ 1745 w 6334"/>
                  <a:gd name="T3" fmla="*/ 1782 h 2808"/>
                  <a:gd name="T4" fmla="*/ 1958 w 6334"/>
                  <a:gd name="T5" fmla="*/ 1513 h 2808"/>
                  <a:gd name="T6" fmla="*/ 2388 w 6334"/>
                  <a:gd name="T7" fmla="*/ 1188 h 2808"/>
                  <a:gd name="T8" fmla="*/ 2674 w 6334"/>
                  <a:gd name="T9" fmla="*/ 1259 h 2808"/>
                  <a:gd name="T10" fmla="*/ 2792 w 6334"/>
                  <a:gd name="T11" fmla="*/ 1539 h 2808"/>
                  <a:gd name="T12" fmla="*/ 2725 w 6334"/>
                  <a:gd name="T13" fmla="*/ 1864 h 2808"/>
                  <a:gd name="T14" fmla="*/ 6263 w 6334"/>
                  <a:gd name="T15" fmla="*/ 1066 h 2808"/>
                  <a:gd name="T16" fmla="*/ 5805 w 6334"/>
                  <a:gd name="T17" fmla="*/ 1002 h 2808"/>
                  <a:gd name="T18" fmla="*/ 5824 w 6334"/>
                  <a:gd name="T19" fmla="*/ 668 h 2808"/>
                  <a:gd name="T20" fmla="*/ 6048 w 6334"/>
                  <a:gd name="T21" fmla="*/ 209 h 2808"/>
                  <a:gd name="T22" fmla="*/ 5957 w 6334"/>
                  <a:gd name="T23" fmla="*/ 0 h 2808"/>
                  <a:gd name="T24" fmla="*/ 5633 w 6334"/>
                  <a:gd name="T25" fmla="*/ 204 h 2808"/>
                  <a:gd name="T26" fmla="*/ 5265 w 6334"/>
                  <a:gd name="T27" fmla="*/ 42 h 2808"/>
                  <a:gd name="T28" fmla="*/ 4794 w 6334"/>
                  <a:gd name="T29" fmla="*/ 210 h 2808"/>
                  <a:gd name="T30" fmla="*/ 4236 w 6334"/>
                  <a:gd name="T31" fmla="*/ 213 h 2808"/>
                  <a:gd name="T32" fmla="*/ 3861 w 6334"/>
                  <a:gd name="T33" fmla="*/ 209 h 2808"/>
                  <a:gd name="T34" fmla="*/ 3211 w 6334"/>
                  <a:gd name="T35" fmla="*/ 370 h 2808"/>
                  <a:gd name="T36" fmla="*/ 2760 w 6334"/>
                  <a:gd name="T37" fmla="*/ 349 h 2808"/>
                  <a:gd name="T38" fmla="*/ 2396 w 6334"/>
                  <a:gd name="T39" fmla="*/ 161 h 2808"/>
                  <a:gd name="T40" fmla="*/ 2005 w 6334"/>
                  <a:gd name="T41" fmla="*/ 84 h 2808"/>
                  <a:gd name="T42" fmla="*/ 1494 w 6334"/>
                  <a:gd name="T43" fmla="*/ 530 h 2808"/>
                  <a:gd name="T44" fmla="*/ 1328 w 6334"/>
                  <a:gd name="T45" fmla="*/ 946 h 2808"/>
                  <a:gd name="T46" fmla="*/ 906 w 6334"/>
                  <a:gd name="T47" fmla="*/ 1176 h 2808"/>
                  <a:gd name="T48" fmla="*/ 868 w 6334"/>
                  <a:gd name="T49" fmla="*/ 1676 h 2808"/>
                  <a:gd name="T50" fmla="*/ 611 w 6334"/>
                  <a:gd name="T51" fmla="*/ 2164 h 2808"/>
                  <a:gd name="T52" fmla="*/ 273 w 6334"/>
                  <a:gd name="T53" fmla="*/ 2139 h 2808"/>
                  <a:gd name="T54" fmla="*/ 148 w 6334"/>
                  <a:gd name="T55" fmla="*/ 2499 h 2808"/>
                  <a:gd name="T56" fmla="*/ 24 w 6334"/>
                  <a:gd name="T57" fmla="*/ 2672 h 2808"/>
                  <a:gd name="T58" fmla="*/ 491 w 6334"/>
                  <a:gd name="T59" fmla="*/ 2808 h 2808"/>
                  <a:gd name="T60" fmla="*/ 832 w 6334"/>
                  <a:gd name="T61" fmla="*/ 2751 h 2808"/>
                  <a:gd name="T62" fmla="*/ 1071 w 6334"/>
                  <a:gd name="T63" fmla="*/ 2588 h 2808"/>
                  <a:gd name="T64" fmla="*/ 1320 w 6334"/>
                  <a:gd name="T65" fmla="*/ 2506 h 2808"/>
                  <a:gd name="T66" fmla="*/ 1813 w 6334"/>
                  <a:gd name="T67" fmla="*/ 2713 h 2808"/>
                  <a:gd name="T68" fmla="*/ 2066 w 6334"/>
                  <a:gd name="T69" fmla="*/ 2575 h 2808"/>
                  <a:gd name="T70" fmla="*/ 2121 w 6334"/>
                  <a:gd name="T71" fmla="*/ 2497 h 2808"/>
                  <a:gd name="T72" fmla="*/ 2370 w 6334"/>
                  <a:gd name="T73" fmla="*/ 2475 h 2808"/>
                  <a:gd name="T74" fmla="*/ 2960 w 6334"/>
                  <a:gd name="T75" fmla="*/ 2277 h 2808"/>
                  <a:gd name="T76" fmla="*/ 3117 w 6334"/>
                  <a:gd name="T77" fmla="*/ 2494 h 2808"/>
                  <a:gd name="T78" fmla="*/ 3457 w 6334"/>
                  <a:gd name="T79" fmla="*/ 2222 h 2808"/>
                  <a:gd name="T80" fmla="*/ 3740 w 6334"/>
                  <a:gd name="T81" fmla="*/ 2271 h 2808"/>
                  <a:gd name="T82" fmla="*/ 3672 w 6334"/>
                  <a:gd name="T83" fmla="*/ 1953 h 2808"/>
                  <a:gd name="T84" fmla="*/ 4031 w 6334"/>
                  <a:gd name="T85" fmla="*/ 2028 h 2808"/>
                  <a:gd name="T86" fmla="*/ 4513 w 6334"/>
                  <a:gd name="T87" fmla="*/ 2128 h 2808"/>
                  <a:gd name="T88" fmla="*/ 4609 w 6334"/>
                  <a:gd name="T89" fmla="*/ 2223 h 2808"/>
                  <a:gd name="T90" fmla="*/ 4959 w 6334"/>
                  <a:gd name="T91" fmla="*/ 2324 h 2808"/>
                  <a:gd name="T92" fmla="*/ 5519 w 6334"/>
                  <a:gd name="T93" fmla="*/ 2320 h 2808"/>
                  <a:gd name="T94" fmla="*/ 5790 w 6334"/>
                  <a:gd name="T95" fmla="*/ 2667 h 2808"/>
                  <a:gd name="T96" fmla="*/ 5919 w 6334"/>
                  <a:gd name="T97" fmla="*/ 2387 h 2808"/>
                  <a:gd name="T98" fmla="*/ 6057 w 6334"/>
                  <a:gd name="T99" fmla="*/ 1821 h 2808"/>
                  <a:gd name="T100" fmla="*/ 6292 w 6334"/>
                  <a:gd name="T101" fmla="*/ 1342 h 2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334" h="2808">
                    <a:moveTo>
                      <a:pt x="2490" y="2198"/>
                    </a:moveTo>
                    <a:lnTo>
                      <a:pt x="2386" y="2223"/>
                    </a:lnTo>
                    <a:lnTo>
                      <a:pt x="2279" y="2203"/>
                    </a:lnTo>
                    <a:lnTo>
                      <a:pt x="2144" y="2111"/>
                    </a:lnTo>
                    <a:lnTo>
                      <a:pt x="2016" y="1839"/>
                    </a:lnTo>
                    <a:lnTo>
                      <a:pt x="1927" y="1884"/>
                    </a:lnTo>
                    <a:lnTo>
                      <a:pt x="1745" y="1782"/>
                    </a:lnTo>
                    <a:lnTo>
                      <a:pt x="1745" y="1782"/>
                    </a:lnTo>
                    <a:lnTo>
                      <a:pt x="1802" y="1665"/>
                    </a:lnTo>
                    <a:lnTo>
                      <a:pt x="1926" y="1644"/>
                    </a:lnTo>
                    <a:lnTo>
                      <a:pt x="1958" y="1513"/>
                    </a:lnTo>
                    <a:lnTo>
                      <a:pt x="1958" y="1513"/>
                    </a:lnTo>
                    <a:lnTo>
                      <a:pt x="1907" y="1426"/>
                    </a:lnTo>
                    <a:lnTo>
                      <a:pt x="2000" y="1243"/>
                    </a:lnTo>
                    <a:lnTo>
                      <a:pt x="2178" y="1152"/>
                    </a:lnTo>
                    <a:lnTo>
                      <a:pt x="2388" y="1188"/>
                    </a:lnTo>
                    <a:lnTo>
                      <a:pt x="2514" y="1062"/>
                    </a:lnTo>
                    <a:lnTo>
                      <a:pt x="2598" y="1128"/>
                    </a:lnTo>
                    <a:lnTo>
                      <a:pt x="2674" y="1259"/>
                    </a:lnTo>
                    <a:lnTo>
                      <a:pt x="2674" y="1259"/>
                    </a:lnTo>
                    <a:lnTo>
                      <a:pt x="2672" y="1333"/>
                    </a:lnTo>
                    <a:lnTo>
                      <a:pt x="2596" y="1412"/>
                    </a:lnTo>
                    <a:lnTo>
                      <a:pt x="2596" y="1412"/>
                    </a:lnTo>
                    <a:lnTo>
                      <a:pt x="2792" y="1539"/>
                    </a:lnTo>
                    <a:lnTo>
                      <a:pt x="2792" y="1539"/>
                    </a:lnTo>
                    <a:lnTo>
                      <a:pt x="2869" y="1783"/>
                    </a:lnTo>
                    <a:lnTo>
                      <a:pt x="2766" y="1796"/>
                    </a:lnTo>
                    <a:lnTo>
                      <a:pt x="2725" y="1864"/>
                    </a:lnTo>
                    <a:lnTo>
                      <a:pt x="2887" y="1985"/>
                    </a:lnTo>
                    <a:lnTo>
                      <a:pt x="2887" y="1985"/>
                    </a:lnTo>
                    <a:lnTo>
                      <a:pt x="2490" y="2198"/>
                    </a:lnTo>
                    <a:close/>
                    <a:moveTo>
                      <a:pt x="6263" y="1066"/>
                    </a:moveTo>
                    <a:lnTo>
                      <a:pt x="6092" y="1063"/>
                    </a:lnTo>
                    <a:lnTo>
                      <a:pt x="6076" y="1002"/>
                    </a:lnTo>
                    <a:lnTo>
                      <a:pt x="5886" y="1091"/>
                    </a:lnTo>
                    <a:lnTo>
                      <a:pt x="5805" y="1002"/>
                    </a:lnTo>
                    <a:lnTo>
                      <a:pt x="5724" y="1037"/>
                    </a:lnTo>
                    <a:lnTo>
                      <a:pt x="5693" y="1013"/>
                    </a:lnTo>
                    <a:lnTo>
                      <a:pt x="5628" y="843"/>
                    </a:lnTo>
                    <a:lnTo>
                      <a:pt x="5824" y="668"/>
                    </a:lnTo>
                    <a:lnTo>
                      <a:pt x="5829" y="497"/>
                    </a:lnTo>
                    <a:lnTo>
                      <a:pt x="6032" y="404"/>
                    </a:lnTo>
                    <a:lnTo>
                      <a:pt x="6002" y="221"/>
                    </a:lnTo>
                    <a:lnTo>
                      <a:pt x="6048" y="209"/>
                    </a:lnTo>
                    <a:lnTo>
                      <a:pt x="6074" y="270"/>
                    </a:lnTo>
                    <a:lnTo>
                      <a:pt x="6198" y="220"/>
                    </a:lnTo>
                    <a:lnTo>
                      <a:pt x="6066" y="49"/>
                    </a:lnTo>
                    <a:lnTo>
                      <a:pt x="5957" y="0"/>
                    </a:lnTo>
                    <a:lnTo>
                      <a:pt x="5819" y="18"/>
                    </a:lnTo>
                    <a:lnTo>
                      <a:pt x="5821" y="213"/>
                    </a:lnTo>
                    <a:lnTo>
                      <a:pt x="5734" y="267"/>
                    </a:lnTo>
                    <a:lnTo>
                      <a:pt x="5633" y="204"/>
                    </a:lnTo>
                    <a:lnTo>
                      <a:pt x="5535" y="242"/>
                    </a:lnTo>
                    <a:lnTo>
                      <a:pt x="5456" y="89"/>
                    </a:lnTo>
                    <a:lnTo>
                      <a:pt x="5332" y="123"/>
                    </a:lnTo>
                    <a:lnTo>
                      <a:pt x="5265" y="42"/>
                    </a:lnTo>
                    <a:lnTo>
                      <a:pt x="5173" y="48"/>
                    </a:lnTo>
                    <a:lnTo>
                      <a:pt x="4985" y="123"/>
                    </a:lnTo>
                    <a:lnTo>
                      <a:pt x="4854" y="241"/>
                    </a:lnTo>
                    <a:lnTo>
                      <a:pt x="4794" y="210"/>
                    </a:lnTo>
                    <a:lnTo>
                      <a:pt x="4540" y="316"/>
                    </a:lnTo>
                    <a:lnTo>
                      <a:pt x="4478" y="274"/>
                    </a:lnTo>
                    <a:lnTo>
                      <a:pt x="4394" y="92"/>
                    </a:lnTo>
                    <a:lnTo>
                      <a:pt x="4236" y="213"/>
                    </a:lnTo>
                    <a:lnTo>
                      <a:pt x="4128" y="190"/>
                    </a:lnTo>
                    <a:lnTo>
                      <a:pt x="3937" y="404"/>
                    </a:lnTo>
                    <a:lnTo>
                      <a:pt x="3992" y="282"/>
                    </a:lnTo>
                    <a:lnTo>
                      <a:pt x="3861" y="209"/>
                    </a:lnTo>
                    <a:lnTo>
                      <a:pt x="3505" y="305"/>
                    </a:lnTo>
                    <a:lnTo>
                      <a:pt x="3441" y="463"/>
                    </a:lnTo>
                    <a:lnTo>
                      <a:pt x="3366" y="462"/>
                    </a:lnTo>
                    <a:lnTo>
                      <a:pt x="3211" y="370"/>
                    </a:lnTo>
                    <a:lnTo>
                      <a:pt x="3123" y="453"/>
                    </a:lnTo>
                    <a:lnTo>
                      <a:pt x="2959" y="327"/>
                    </a:lnTo>
                    <a:lnTo>
                      <a:pt x="2869" y="462"/>
                    </a:lnTo>
                    <a:lnTo>
                      <a:pt x="2760" y="349"/>
                    </a:lnTo>
                    <a:lnTo>
                      <a:pt x="2464" y="422"/>
                    </a:lnTo>
                    <a:lnTo>
                      <a:pt x="2440" y="307"/>
                    </a:lnTo>
                    <a:lnTo>
                      <a:pt x="2349" y="278"/>
                    </a:lnTo>
                    <a:lnTo>
                      <a:pt x="2396" y="161"/>
                    </a:lnTo>
                    <a:lnTo>
                      <a:pt x="2244" y="263"/>
                    </a:lnTo>
                    <a:lnTo>
                      <a:pt x="2213" y="248"/>
                    </a:lnTo>
                    <a:lnTo>
                      <a:pt x="2245" y="193"/>
                    </a:lnTo>
                    <a:lnTo>
                      <a:pt x="2005" y="84"/>
                    </a:lnTo>
                    <a:lnTo>
                      <a:pt x="1886" y="63"/>
                    </a:lnTo>
                    <a:lnTo>
                      <a:pt x="1719" y="107"/>
                    </a:lnTo>
                    <a:lnTo>
                      <a:pt x="1605" y="479"/>
                    </a:lnTo>
                    <a:lnTo>
                      <a:pt x="1494" y="530"/>
                    </a:lnTo>
                    <a:lnTo>
                      <a:pt x="1335" y="476"/>
                    </a:lnTo>
                    <a:lnTo>
                      <a:pt x="1261" y="630"/>
                    </a:lnTo>
                    <a:lnTo>
                      <a:pt x="1330" y="847"/>
                    </a:lnTo>
                    <a:lnTo>
                      <a:pt x="1328" y="946"/>
                    </a:lnTo>
                    <a:lnTo>
                      <a:pt x="1215" y="1026"/>
                    </a:lnTo>
                    <a:lnTo>
                      <a:pt x="992" y="930"/>
                    </a:lnTo>
                    <a:lnTo>
                      <a:pt x="1035" y="1080"/>
                    </a:lnTo>
                    <a:lnTo>
                      <a:pt x="906" y="1176"/>
                    </a:lnTo>
                    <a:lnTo>
                      <a:pt x="977" y="1239"/>
                    </a:lnTo>
                    <a:lnTo>
                      <a:pt x="972" y="1320"/>
                    </a:lnTo>
                    <a:lnTo>
                      <a:pt x="744" y="1653"/>
                    </a:lnTo>
                    <a:lnTo>
                      <a:pt x="868" y="1676"/>
                    </a:lnTo>
                    <a:lnTo>
                      <a:pt x="912" y="1789"/>
                    </a:lnTo>
                    <a:lnTo>
                      <a:pt x="840" y="2007"/>
                    </a:lnTo>
                    <a:lnTo>
                      <a:pt x="695" y="2131"/>
                    </a:lnTo>
                    <a:lnTo>
                      <a:pt x="611" y="2164"/>
                    </a:lnTo>
                    <a:lnTo>
                      <a:pt x="543" y="2101"/>
                    </a:lnTo>
                    <a:lnTo>
                      <a:pt x="460" y="2205"/>
                    </a:lnTo>
                    <a:lnTo>
                      <a:pt x="333" y="2105"/>
                    </a:lnTo>
                    <a:lnTo>
                      <a:pt x="273" y="2139"/>
                    </a:lnTo>
                    <a:lnTo>
                      <a:pt x="211" y="2277"/>
                    </a:lnTo>
                    <a:lnTo>
                      <a:pt x="313" y="2417"/>
                    </a:lnTo>
                    <a:lnTo>
                      <a:pt x="306" y="2458"/>
                    </a:lnTo>
                    <a:lnTo>
                      <a:pt x="148" y="2499"/>
                    </a:lnTo>
                    <a:lnTo>
                      <a:pt x="34" y="2458"/>
                    </a:lnTo>
                    <a:lnTo>
                      <a:pt x="34" y="2458"/>
                    </a:lnTo>
                    <a:lnTo>
                      <a:pt x="0" y="2586"/>
                    </a:lnTo>
                    <a:lnTo>
                      <a:pt x="24" y="2672"/>
                    </a:lnTo>
                    <a:lnTo>
                      <a:pt x="24" y="2672"/>
                    </a:lnTo>
                    <a:lnTo>
                      <a:pt x="92" y="2762"/>
                    </a:lnTo>
                    <a:lnTo>
                      <a:pt x="196" y="2800"/>
                    </a:lnTo>
                    <a:lnTo>
                      <a:pt x="491" y="2808"/>
                    </a:lnTo>
                    <a:lnTo>
                      <a:pt x="590" y="2728"/>
                    </a:lnTo>
                    <a:lnTo>
                      <a:pt x="683" y="2759"/>
                    </a:lnTo>
                    <a:lnTo>
                      <a:pt x="798" y="2699"/>
                    </a:lnTo>
                    <a:lnTo>
                      <a:pt x="832" y="2751"/>
                    </a:lnTo>
                    <a:lnTo>
                      <a:pt x="901" y="2621"/>
                    </a:lnTo>
                    <a:lnTo>
                      <a:pt x="1033" y="2666"/>
                    </a:lnTo>
                    <a:lnTo>
                      <a:pt x="1033" y="2666"/>
                    </a:lnTo>
                    <a:lnTo>
                      <a:pt x="1071" y="2588"/>
                    </a:lnTo>
                    <a:lnTo>
                      <a:pt x="1189" y="2591"/>
                    </a:lnTo>
                    <a:lnTo>
                      <a:pt x="1226" y="2505"/>
                    </a:lnTo>
                    <a:lnTo>
                      <a:pt x="1274" y="2487"/>
                    </a:lnTo>
                    <a:lnTo>
                      <a:pt x="1320" y="2506"/>
                    </a:lnTo>
                    <a:lnTo>
                      <a:pt x="1425" y="2654"/>
                    </a:lnTo>
                    <a:lnTo>
                      <a:pt x="1558" y="2650"/>
                    </a:lnTo>
                    <a:lnTo>
                      <a:pt x="1718" y="2782"/>
                    </a:lnTo>
                    <a:lnTo>
                      <a:pt x="1813" y="2713"/>
                    </a:lnTo>
                    <a:lnTo>
                      <a:pt x="1948" y="2757"/>
                    </a:lnTo>
                    <a:lnTo>
                      <a:pt x="2019" y="2734"/>
                    </a:lnTo>
                    <a:lnTo>
                      <a:pt x="2053" y="2693"/>
                    </a:lnTo>
                    <a:lnTo>
                      <a:pt x="2066" y="2575"/>
                    </a:lnTo>
                    <a:lnTo>
                      <a:pt x="2173" y="2574"/>
                    </a:lnTo>
                    <a:lnTo>
                      <a:pt x="2173" y="2574"/>
                    </a:lnTo>
                    <a:lnTo>
                      <a:pt x="2121" y="2497"/>
                    </a:lnTo>
                    <a:lnTo>
                      <a:pt x="2121" y="2497"/>
                    </a:lnTo>
                    <a:lnTo>
                      <a:pt x="2156" y="2457"/>
                    </a:lnTo>
                    <a:lnTo>
                      <a:pt x="2249" y="2585"/>
                    </a:lnTo>
                    <a:lnTo>
                      <a:pt x="2342" y="2592"/>
                    </a:lnTo>
                    <a:lnTo>
                      <a:pt x="2370" y="2475"/>
                    </a:lnTo>
                    <a:lnTo>
                      <a:pt x="2604" y="2439"/>
                    </a:lnTo>
                    <a:lnTo>
                      <a:pt x="2781" y="2300"/>
                    </a:lnTo>
                    <a:lnTo>
                      <a:pt x="2888" y="2266"/>
                    </a:lnTo>
                    <a:lnTo>
                      <a:pt x="2960" y="2277"/>
                    </a:lnTo>
                    <a:lnTo>
                      <a:pt x="2960" y="2277"/>
                    </a:lnTo>
                    <a:lnTo>
                      <a:pt x="2939" y="2365"/>
                    </a:lnTo>
                    <a:lnTo>
                      <a:pt x="2962" y="2404"/>
                    </a:lnTo>
                    <a:lnTo>
                      <a:pt x="3117" y="2494"/>
                    </a:lnTo>
                    <a:lnTo>
                      <a:pt x="3128" y="2398"/>
                    </a:lnTo>
                    <a:lnTo>
                      <a:pt x="3342" y="2347"/>
                    </a:lnTo>
                    <a:lnTo>
                      <a:pt x="3457" y="2222"/>
                    </a:lnTo>
                    <a:lnTo>
                      <a:pt x="3457" y="2222"/>
                    </a:lnTo>
                    <a:lnTo>
                      <a:pt x="3483" y="2390"/>
                    </a:lnTo>
                    <a:lnTo>
                      <a:pt x="3483" y="2390"/>
                    </a:lnTo>
                    <a:lnTo>
                      <a:pt x="3646" y="2381"/>
                    </a:lnTo>
                    <a:lnTo>
                      <a:pt x="3740" y="2271"/>
                    </a:lnTo>
                    <a:lnTo>
                      <a:pt x="3740" y="2271"/>
                    </a:lnTo>
                    <a:lnTo>
                      <a:pt x="3652" y="2150"/>
                    </a:lnTo>
                    <a:lnTo>
                      <a:pt x="3652" y="2150"/>
                    </a:lnTo>
                    <a:lnTo>
                      <a:pt x="3672" y="1953"/>
                    </a:lnTo>
                    <a:lnTo>
                      <a:pt x="3925" y="2020"/>
                    </a:lnTo>
                    <a:lnTo>
                      <a:pt x="4011" y="1970"/>
                    </a:lnTo>
                    <a:lnTo>
                      <a:pt x="4031" y="2028"/>
                    </a:lnTo>
                    <a:lnTo>
                      <a:pt x="4031" y="2028"/>
                    </a:lnTo>
                    <a:lnTo>
                      <a:pt x="4074" y="1930"/>
                    </a:lnTo>
                    <a:lnTo>
                      <a:pt x="4204" y="1882"/>
                    </a:lnTo>
                    <a:lnTo>
                      <a:pt x="4408" y="1954"/>
                    </a:lnTo>
                    <a:lnTo>
                      <a:pt x="4513" y="2128"/>
                    </a:lnTo>
                    <a:lnTo>
                      <a:pt x="4629" y="2138"/>
                    </a:lnTo>
                    <a:lnTo>
                      <a:pt x="4629" y="2138"/>
                    </a:lnTo>
                    <a:lnTo>
                      <a:pt x="4609" y="2223"/>
                    </a:lnTo>
                    <a:lnTo>
                      <a:pt x="4609" y="2223"/>
                    </a:lnTo>
                    <a:lnTo>
                      <a:pt x="4977" y="2184"/>
                    </a:lnTo>
                    <a:lnTo>
                      <a:pt x="4977" y="2184"/>
                    </a:lnTo>
                    <a:lnTo>
                      <a:pt x="4959" y="2323"/>
                    </a:lnTo>
                    <a:lnTo>
                      <a:pt x="4959" y="2324"/>
                    </a:lnTo>
                    <a:lnTo>
                      <a:pt x="5022" y="2376"/>
                    </a:lnTo>
                    <a:lnTo>
                      <a:pt x="5096" y="2364"/>
                    </a:lnTo>
                    <a:lnTo>
                      <a:pt x="5335" y="2173"/>
                    </a:lnTo>
                    <a:lnTo>
                      <a:pt x="5519" y="2320"/>
                    </a:lnTo>
                    <a:lnTo>
                      <a:pt x="5638" y="2391"/>
                    </a:lnTo>
                    <a:lnTo>
                      <a:pt x="5635" y="2527"/>
                    </a:lnTo>
                    <a:lnTo>
                      <a:pt x="5716" y="2632"/>
                    </a:lnTo>
                    <a:lnTo>
                      <a:pt x="5790" y="2667"/>
                    </a:lnTo>
                    <a:lnTo>
                      <a:pt x="5919" y="2646"/>
                    </a:lnTo>
                    <a:lnTo>
                      <a:pt x="5919" y="2646"/>
                    </a:lnTo>
                    <a:lnTo>
                      <a:pt x="6013" y="2442"/>
                    </a:lnTo>
                    <a:lnTo>
                      <a:pt x="5919" y="2387"/>
                    </a:lnTo>
                    <a:lnTo>
                      <a:pt x="5984" y="2231"/>
                    </a:lnTo>
                    <a:lnTo>
                      <a:pt x="5945" y="2089"/>
                    </a:lnTo>
                    <a:lnTo>
                      <a:pt x="6165" y="1860"/>
                    </a:lnTo>
                    <a:lnTo>
                      <a:pt x="6057" y="1821"/>
                    </a:lnTo>
                    <a:lnTo>
                      <a:pt x="6092" y="1561"/>
                    </a:lnTo>
                    <a:lnTo>
                      <a:pt x="6173" y="1335"/>
                    </a:lnTo>
                    <a:lnTo>
                      <a:pt x="6268" y="1366"/>
                    </a:lnTo>
                    <a:lnTo>
                      <a:pt x="6292" y="1342"/>
                    </a:lnTo>
                    <a:lnTo>
                      <a:pt x="6334" y="1128"/>
                    </a:lnTo>
                    <a:lnTo>
                      <a:pt x="6263" y="1066"/>
                    </a:lnTo>
                    <a:close/>
                  </a:path>
                </a:pathLst>
              </a:custGeom>
              <a:grpFill/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45713" tIns="22856" rIns="45713" bIns="22856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900"/>
              </a:p>
            </p:txBody>
          </p:sp>
          <p:sp>
            <p:nvSpPr>
              <p:cNvPr id="67" name="Freeform 14">
                <a:extLst>
                  <a:ext uri="{FF2B5EF4-FFF2-40B4-BE49-F238E27FC236}">
                    <a16:creationId xmlns:a16="http://schemas.microsoft.com/office/drawing/2014/main" id="{0601148A-9657-5242-8D73-1D6828BFA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870" y="1322713"/>
                <a:ext cx="1725876" cy="1769260"/>
              </a:xfrm>
              <a:custGeom>
                <a:avLst/>
                <a:gdLst>
                  <a:gd name="T0" fmla="*/ 4735 w 4891"/>
                  <a:gd name="T1" fmla="*/ 1222 h 5015"/>
                  <a:gd name="T2" fmla="*/ 4706 w 4891"/>
                  <a:gd name="T3" fmla="*/ 783 h 5015"/>
                  <a:gd name="T4" fmla="*/ 4756 w 4891"/>
                  <a:gd name="T5" fmla="*/ 715 h 5015"/>
                  <a:gd name="T6" fmla="*/ 4745 w 4891"/>
                  <a:gd name="T7" fmla="*/ 562 h 5015"/>
                  <a:gd name="T8" fmla="*/ 4515 w 4891"/>
                  <a:gd name="T9" fmla="*/ 309 h 5015"/>
                  <a:gd name="T10" fmla="*/ 4351 w 4891"/>
                  <a:gd name="T11" fmla="*/ 3 h 5015"/>
                  <a:gd name="T12" fmla="*/ 4344 w 4891"/>
                  <a:gd name="T13" fmla="*/ 33 h 5015"/>
                  <a:gd name="T14" fmla="*/ 4089 w 4891"/>
                  <a:gd name="T15" fmla="*/ 556 h 5015"/>
                  <a:gd name="T16" fmla="*/ 3020 w 4891"/>
                  <a:gd name="T17" fmla="*/ 1227 h 5015"/>
                  <a:gd name="T18" fmla="*/ 2273 w 4891"/>
                  <a:gd name="T19" fmla="*/ 1243 h 5015"/>
                  <a:gd name="T20" fmla="*/ 2200 w 4891"/>
                  <a:gd name="T21" fmla="*/ 988 h 5015"/>
                  <a:gd name="T22" fmla="*/ 1485 w 4891"/>
                  <a:gd name="T23" fmla="*/ 627 h 5015"/>
                  <a:gd name="T24" fmla="*/ 1046 w 4891"/>
                  <a:gd name="T25" fmla="*/ 657 h 5015"/>
                  <a:gd name="T26" fmla="*/ 843 w 4891"/>
                  <a:gd name="T27" fmla="*/ 735 h 5015"/>
                  <a:gd name="T28" fmla="*/ 832 w 4891"/>
                  <a:gd name="T29" fmla="*/ 998 h 5015"/>
                  <a:gd name="T30" fmla="*/ 333 w 4891"/>
                  <a:gd name="T31" fmla="*/ 963 h 5015"/>
                  <a:gd name="T32" fmla="*/ 261 w 4891"/>
                  <a:gd name="T33" fmla="*/ 1283 h 5015"/>
                  <a:gd name="T34" fmla="*/ 389 w 4891"/>
                  <a:gd name="T35" fmla="*/ 1613 h 5015"/>
                  <a:gd name="T36" fmla="*/ 553 w 4891"/>
                  <a:gd name="T37" fmla="*/ 2483 h 5015"/>
                  <a:gd name="T38" fmla="*/ 464 w 4891"/>
                  <a:gd name="T39" fmla="*/ 3001 h 5015"/>
                  <a:gd name="T40" fmla="*/ 632 w 4891"/>
                  <a:gd name="T41" fmla="*/ 3302 h 5015"/>
                  <a:gd name="T42" fmla="*/ 575 w 4891"/>
                  <a:gd name="T43" fmla="*/ 3409 h 5015"/>
                  <a:gd name="T44" fmla="*/ 433 w 4891"/>
                  <a:gd name="T45" fmla="*/ 3545 h 5015"/>
                  <a:gd name="T46" fmla="*/ 661 w 4891"/>
                  <a:gd name="T47" fmla="*/ 3613 h 5015"/>
                  <a:gd name="T48" fmla="*/ 887 w 4891"/>
                  <a:gd name="T49" fmla="*/ 4138 h 5015"/>
                  <a:gd name="T50" fmla="*/ 925 w 4891"/>
                  <a:gd name="T51" fmla="*/ 4428 h 5015"/>
                  <a:gd name="T52" fmla="*/ 992 w 4891"/>
                  <a:gd name="T53" fmla="*/ 4672 h 5015"/>
                  <a:gd name="T54" fmla="*/ 1025 w 4891"/>
                  <a:gd name="T55" fmla="*/ 4915 h 5015"/>
                  <a:gd name="T56" fmla="*/ 1682 w 4891"/>
                  <a:gd name="T57" fmla="*/ 4629 h 5015"/>
                  <a:gd name="T58" fmla="*/ 2085 w 4891"/>
                  <a:gd name="T59" fmla="*/ 4565 h 5015"/>
                  <a:gd name="T60" fmla="*/ 2362 w 4891"/>
                  <a:gd name="T61" fmla="*/ 4783 h 5015"/>
                  <a:gd name="T62" fmla="*/ 2754 w 4891"/>
                  <a:gd name="T63" fmla="*/ 4921 h 5015"/>
                  <a:gd name="T64" fmla="*/ 3033 w 4891"/>
                  <a:gd name="T65" fmla="*/ 4880 h 5015"/>
                  <a:gd name="T66" fmla="*/ 3053 w 4891"/>
                  <a:gd name="T67" fmla="*/ 4568 h 5015"/>
                  <a:gd name="T68" fmla="*/ 3331 w 4891"/>
                  <a:gd name="T69" fmla="*/ 4627 h 5015"/>
                  <a:gd name="T70" fmla="*/ 3632 w 4891"/>
                  <a:gd name="T71" fmla="*/ 4252 h 5015"/>
                  <a:gd name="T72" fmla="*/ 3692 w 4891"/>
                  <a:gd name="T73" fmla="*/ 3783 h 5015"/>
                  <a:gd name="T74" fmla="*/ 3755 w 4891"/>
                  <a:gd name="T75" fmla="*/ 3543 h 5015"/>
                  <a:gd name="T76" fmla="*/ 4048 w 4891"/>
                  <a:gd name="T77" fmla="*/ 3409 h 5015"/>
                  <a:gd name="T78" fmla="*/ 4055 w 4891"/>
                  <a:gd name="T79" fmla="*/ 2939 h 5015"/>
                  <a:gd name="T80" fmla="*/ 4439 w 4891"/>
                  <a:gd name="T81" fmla="*/ 2570 h 5015"/>
                  <a:gd name="T82" fmla="*/ 4249 w 4891"/>
                  <a:gd name="T83" fmla="*/ 2577 h 5015"/>
                  <a:gd name="T84" fmla="*/ 4225 w 4891"/>
                  <a:gd name="T85" fmla="*/ 2443 h 5015"/>
                  <a:gd name="T86" fmla="*/ 4167 w 4891"/>
                  <a:gd name="T87" fmla="*/ 2193 h 5015"/>
                  <a:gd name="T88" fmla="*/ 4171 w 4891"/>
                  <a:gd name="T89" fmla="*/ 2056 h 5015"/>
                  <a:gd name="T90" fmla="*/ 4417 w 4891"/>
                  <a:gd name="T91" fmla="*/ 1902 h 5015"/>
                  <a:gd name="T92" fmla="*/ 4869 w 4891"/>
                  <a:gd name="T93" fmla="*/ 1718 h 5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891" h="5015">
                    <a:moveTo>
                      <a:pt x="4880" y="1491"/>
                    </a:moveTo>
                    <a:lnTo>
                      <a:pt x="4854" y="1394"/>
                    </a:lnTo>
                    <a:lnTo>
                      <a:pt x="4735" y="1222"/>
                    </a:lnTo>
                    <a:lnTo>
                      <a:pt x="4779" y="1195"/>
                    </a:lnTo>
                    <a:lnTo>
                      <a:pt x="4674" y="860"/>
                    </a:lnTo>
                    <a:lnTo>
                      <a:pt x="4706" y="783"/>
                    </a:lnTo>
                    <a:lnTo>
                      <a:pt x="4723" y="769"/>
                    </a:lnTo>
                    <a:lnTo>
                      <a:pt x="4723" y="769"/>
                    </a:lnTo>
                    <a:lnTo>
                      <a:pt x="4756" y="715"/>
                    </a:lnTo>
                    <a:lnTo>
                      <a:pt x="4769" y="659"/>
                    </a:lnTo>
                    <a:lnTo>
                      <a:pt x="4762" y="611"/>
                    </a:lnTo>
                    <a:lnTo>
                      <a:pt x="4745" y="562"/>
                    </a:lnTo>
                    <a:lnTo>
                      <a:pt x="4685" y="486"/>
                    </a:lnTo>
                    <a:lnTo>
                      <a:pt x="4597" y="408"/>
                    </a:lnTo>
                    <a:lnTo>
                      <a:pt x="4515" y="309"/>
                    </a:lnTo>
                    <a:lnTo>
                      <a:pt x="4481" y="167"/>
                    </a:lnTo>
                    <a:lnTo>
                      <a:pt x="4443" y="90"/>
                    </a:lnTo>
                    <a:lnTo>
                      <a:pt x="4351" y="3"/>
                    </a:lnTo>
                    <a:lnTo>
                      <a:pt x="4347" y="0"/>
                    </a:lnTo>
                    <a:lnTo>
                      <a:pt x="4347" y="0"/>
                    </a:lnTo>
                    <a:lnTo>
                      <a:pt x="4344" y="33"/>
                    </a:lnTo>
                    <a:lnTo>
                      <a:pt x="4309" y="215"/>
                    </a:lnTo>
                    <a:lnTo>
                      <a:pt x="4280" y="293"/>
                    </a:lnTo>
                    <a:lnTo>
                      <a:pt x="4089" y="556"/>
                    </a:lnTo>
                    <a:lnTo>
                      <a:pt x="3847" y="748"/>
                    </a:lnTo>
                    <a:lnTo>
                      <a:pt x="3242" y="1052"/>
                    </a:lnTo>
                    <a:lnTo>
                      <a:pt x="3020" y="1227"/>
                    </a:lnTo>
                    <a:lnTo>
                      <a:pt x="2911" y="1262"/>
                    </a:lnTo>
                    <a:lnTo>
                      <a:pt x="2333" y="1269"/>
                    </a:lnTo>
                    <a:lnTo>
                      <a:pt x="2273" y="1243"/>
                    </a:lnTo>
                    <a:lnTo>
                      <a:pt x="2200" y="1156"/>
                    </a:lnTo>
                    <a:lnTo>
                      <a:pt x="2192" y="1075"/>
                    </a:lnTo>
                    <a:lnTo>
                      <a:pt x="2200" y="988"/>
                    </a:lnTo>
                    <a:lnTo>
                      <a:pt x="2175" y="886"/>
                    </a:lnTo>
                    <a:lnTo>
                      <a:pt x="2082" y="825"/>
                    </a:lnTo>
                    <a:lnTo>
                      <a:pt x="1485" y="627"/>
                    </a:lnTo>
                    <a:lnTo>
                      <a:pt x="1361" y="607"/>
                    </a:lnTo>
                    <a:lnTo>
                      <a:pt x="1241" y="614"/>
                    </a:lnTo>
                    <a:lnTo>
                      <a:pt x="1046" y="657"/>
                    </a:lnTo>
                    <a:lnTo>
                      <a:pt x="969" y="662"/>
                    </a:lnTo>
                    <a:lnTo>
                      <a:pt x="897" y="679"/>
                    </a:lnTo>
                    <a:lnTo>
                      <a:pt x="843" y="735"/>
                    </a:lnTo>
                    <a:lnTo>
                      <a:pt x="835" y="825"/>
                    </a:lnTo>
                    <a:lnTo>
                      <a:pt x="846" y="924"/>
                    </a:lnTo>
                    <a:lnTo>
                      <a:pt x="832" y="998"/>
                    </a:lnTo>
                    <a:lnTo>
                      <a:pt x="602" y="1033"/>
                    </a:lnTo>
                    <a:lnTo>
                      <a:pt x="446" y="1015"/>
                    </a:lnTo>
                    <a:lnTo>
                      <a:pt x="333" y="963"/>
                    </a:lnTo>
                    <a:lnTo>
                      <a:pt x="339" y="979"/>
                    </a:lnTo>
                    <a:lnTo>
                      <a:pt x="178" y="1081"/>
                    </a:lnTo>
                    <a:lnTo>
                      <a:pt x="261" y="1283"/>
                    </a:lnTo>
                    <a:lnTo>
                      <a:pt x="143" y="1367"/>
                    </a:lnTo>
                    <a:lnTo>
                      <a:pt x="275" y="1410"/>
                    </a:lnTo>
                    <a:lnTo>
                      <a:pt x="389" y="1613"/>
                    </a:lnTo>
                    <a:lnTo>
                      <a:pt x="214" y="1948"/>
                    </a:lnTo>
                    <a:lnTo>
                      <a:pt x="0" y="2088"/>
                    </a:lnTo>
                    <a:lnTo>
                      <a:pt x="553" y="2483"/>
                    </a:lnTo>
                    <a:lnTo>
                      <a:pt x="447" y="2559"/>
                    </a:lnTo>
                    <a:lnTo>
                      <a:pt x="593" y="2811"/>
                    </a:lnTo>
                    <a:lnTo>
                      <a:pt x="464" y="3001"/>
                    </a:lnTo>
                    <a:lnTo>
                      <a:pt x="549" y="3115"/>
                    </a:lnTo>
                    <a:lnTo>
                      <a:pt x="398" y="3183"/>
                    </a:lnTo>
                    <a:lnTo>
                      <a:pt x="632" y="3302"/>
                    </a:lnTo>
                    <a:lnTo>
                      <a:pt x="535" y="3299"/>
                    </a:lnTo>
                    <a:lnTo>
                      <a:pt x="609" y="3373"/>
                    </a:lnTo>
                    <a:lnTo>
                      <a:pt x="575" y="3409"/>
                    </a:lnTo>
                    <a:lnTo>
                      <a:pt x="460" y="3391"/>
                    </a:lnTo>
                    <a:lnTo>
                      <a:pt x="497" y="3480"/>
                    </a:lnTo>
                    <a:lnTo>
                      <a:pt x="433" y="3545"/>
                    </a:lnTo>
                    <a:lnTo>
                      <a:pt x="473" y="3652"/>
                    </a:lnTo>
                    <a:lnTo>
                      <a:pt x="585" y="3581"/>
                    </a:lnTo>
                    <a:lnTo>
                      <a:pt x="661" y="3613"/>
                    </a:lnTo>
                    <a:lnTo>
                      <a:pt x="701" y="3759"/>
                    </a:lnTo>
                    <a:lnTo>
                      <a:pt x="585" y="3877"/>
                    </a:lnTo>
                    <a:lnTo>
                      <a:pt x="887" y="4138"/>
                    </a:lnTo>
                    <a:lnTo>
                      <a:pt x="824" y="4218"/>
                    </a:lnTo>
                    <a:lnTo>
                      <a:pt x="937" y="4372"/>
                    </a:lnTo>
                    <a:lnTo>
                      <a:pt x="925" y="4428"/>
                    </a:lnTo>
                    <a:lnTo>
                      <a:pt x="620" y="4655"/>
                    </a:lnTo>
                    <a:lnTo>
                      <a:pt x="798" y="4729"/>
                    </a:lnTo>
                    <a:lnTo>
                      <a:pt x="992" y="4672"/>
                    </a:lnTo>
                    <a:lnTo>
                      <a:pt x="993" y="4672"/>
                    </a:lnTo>
                    <a:lnTo>
                      <a:pt x="1025" y="4915"/>
                    </a:lnTo>
                    <a:lnTo>
                      <a:pt x="1025" y="4915"/>
                    </a:lnTo>
                    <a:lnTo>
                      <a:pt x="1347" y="4920"/>
                    </a:lnTo>
                    <a:lnTo>
                      <a:pt x="1484" y="5015"/>
                    </a:lnTo>
                    <a:lnTo>
                      <a:pt x="1682" y="4629"/>
                    </a:lnTo>
                    <a:lnTo>
                      <a:pt x="1823" y="4551"/>
                    </a:lnTo>
                    <a:lnTo>
                      <a:pt x="1873" y="4654"/>
                    </a:lnTo>
                    <a:lnTo>
                      <a:pt x="2085" y="4565"/>
                    </a:lnTo>
                    <a:lnTo>
                      <a:pt x="2167" y="4807"/>
                    </a:lnTo>
                    <a:lnTo>
                      <a:pt x="2167" y="4807"/>
                    </a:lnTo>
                    <a:lnTo>
                      <a:pt x="2362" y="4783"/>
                    </a:lnTo>
                    <a:lnTo>
                      <a:pt x="2428" y="4848"/>
                    </a:lnTo>
                    <a:lnTo>
                      <a:pt x="2703" y="4788"/>
                    </a:lnTo>
                    <a:lnTo>
                      <a:pt x="2754" y="4921"/>
                    </a:lnTo>
                    <a:lnTo>
                      <a:pt x="2868" y="4962"/>
                    </a:lnTo>
                    <a:lnTo>
                      <a:pt x="3026" y="4921"/>
                    </a:lnTo>
                    <a:lnTo>
                      <a:pt x="3033" y="4880"/>
                    </a:lnTo>
                    <a:lnTo>
                      <a:pt x="2931" y="4740"/>
                    </a:lnTo>
                    <a:lnTo>
                      <a:pt x="2993" y="4602"/>
                    </a:lnTo>
                    <a:lnTo>
                      <a:pt x="3053" y="4568"/>
                    </a:lnTo>
                    <a:lnTo>
                      <a:pt x="3180" y="4668"/>
                    </a:lnTo>
                    <a:lnTo>
                      <a:pt x="3263" y="4564"/>
                    </a:lnTo>
                    <a:lnTo>
                      <a:pt x="3331" y="4627"/>
                    </a:lnTo>
                    <a:lnTo>
                      <a:pt x="3415" y="4594"/>
                    </a:lnTo>
                    <a:lnTo>
                      <a:pt x="3560" y="4470"/>
                    </a:lnTo>
                    <a:lnTo>
                      <a:pt x="3632" y="4252"/>
                    </a:lnTo>
                    <a:lnTo>
                      <a:pt x="3588" y="4139"/>
                    </a:lnTo>
                    <a:lnTo>
                      <a:pt x="3464" y="4116"/>
                    </a:lnTo>
                    <a:lnTo>
                      <a:pt x="3692" y="3783"/>
                    </a:lnTo>
                    <a:lnTo>
                      <a:pt x="3697" y="3702"/>
                    </a:lnTo>
                    <a:lnTo>
                      <a:pt x="3626" y="3639"/>
                    </a:lnTo>
                    <a:lnTo>
                      <a:pt x="3755" y="3543"/>
                    </a:lnTo>
                    <a:lnTo>
                      <a:pt x="3712" y="3393"/>
                    </a:lnTo>
                    <a:lnTo>
                      <a:pt x="3935" y="3489"/>
                    </a:lnTo>
                    <a:lnTo>
                      <a:pt x="4048" y="3409"/>
                    </a:lnTo>
                    <a:lnTo>
                      <a:pt x="4050" y="3310"/>
                    </a:lnTo>
                    <a:lnTo>
                      <a:pt x="3981" y="3093"/>
                    </a:lnTo>
                    <a:lnTo>
                      <a:pt x="4055" y="2939"/>
                    </a:lnTo>
                    <a:lnTo>
                      <a:pt x="4214" y="2993"/>
                    </a:lnTo>
                    <a:lnTo>
                      <a:pt x="4325" y="2942"/>
                    </a:lnTo>
                    <a:lnTo>
                      <a:pt x="4439" y="2570"/>
                    </a:lnTo>
                    <a:lnTo>
                      <a:pt x="4398" y="2522"/>
                    </a:lnTo>
                    <a:lnTo>
                      <a:pt x="4302" y="2600"/>
                    </a:lnTo>
                    <a:lnTo>
                      <a:pt x="4249" y="2577"/>
                    </a:lnTo>
                    <a:lnTo>
                      <a:pt x="4189" y="2525"/>
                    </a:lnTo>
                    <a:lnTo>
                      <a:pt x="4201" y="2519"/>
                    </a:lnTo>
                    <a:lnTo>
                      <a:pt x="4225" y="2443"/>
                    </a:lnTo>
                    <a:lnTo>
                      <a:pt x="4210" y="2352"/>
                    </a:lnTo>
                    <a:lnTo>
                      <a:pt x="4182" y="2264"/>
                    </a:lnTo>
                    <a:lnTo>
                      <a:pt x="4167" y="2193"/>
                    </a:lnTo>
                    <a:lnTo>
                      <a:pt x="4161" y="2123"/>
                    </a:lnTo>
                    <a:lnTo>
                      <a:pt x="4155" y="2090"/>
                    </a:lnTo>
                    <a:lnTo>
                      <a:pt x="4171" y="2056"/>
                    </a:lnTo>
                    <a:lnTo>
                      <a:pt x="4232" y="1984"/>
                    </a:lnTo>
                    <a:lnTo>
                      <a:pt x="4319" y="1921"/>
                    </a:lnTo>
                    <a:lnTo>
                      <a:pt x="4417" y="1902"/>
                    </a:lnTo>
                    <a:lnTo>
                      <a:pt x="4614" y="1902"/>
                    </a:lnTo>
                    <a:lnTo>
                      <a:pt x="4808" y="1839"/>
                    </a:lnTo>
                    <a:lnTo>
                      <a:pt x="4869" y="1718"/>
                    </a:lnTo>
                    <a:lnTo>
                      <a:pt x="4891" y="1548"/>
                    </a:lnTo>
                    <a:lnTo>
                      <a:pt x="4880" y="1491"/>
                    </a:lnTo>
                    <a:close/>
                  </a:path>
                </a:pathLst>
              </a:custGeom>
              <a:grpFill/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45713" tIns="22856" rIns="45713" bIns="22856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900"/>
              </a:p>
            </p:txBody>
          </p:sp>
          <p:sp>
            <p:nvSpPr>
              <p:cNvPr id="68" name="Freeform 15">
                <a:extLst>
                  <a:ext uri="{FF2B5EF4-FFF2-40B4-BE49-F238E27FC236}">
                    <a16:creationId xmlns:a16="http://schemas.microsoft.com/office/drawing/2014/main" id="{48AD959B-2B26-5E43-8CE2-B13ECE747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8485" y="2566063"/>
                <a:ext cx="402105" cy="409512"/>
              </a:xfrm>
              <a:custGeom>
                <a:avLst/>
                <a:gdLst>
                  <a:gd name="T0" fmla="*/ 1142 w 1142"/>
                  <a:gd name="T1" fmla="*/ 923 h 1161"/>
                  <a:gd name="T2" fmla="*/ 980 w 1142"/>
                  <a:gd name="T3" fmla="*/ 802 h 1161"/>
                  <a:gd name="T4" fmla="*/ 1021 w 1142"/>
                  <a:gd name="T5" fmla="*/ 734 h 1161"/>
                  <a:gd name="T6" fmla="*/ 1124 w 1142"/>
                  <a:gd name="T7" fmla="*/ 721 h 1161"/>
                  <a:gd name="T8" fmla="*/ 1047 w 1142"/>
                  <a:gd name="T9" fmla="*/ 477 h 1161"/>
                  <a:gd name="T10" fmla="*/ 1047 w 1142"/>
                  <a:gd name="T11" fmla="*/ 477 h 1161"/>
                  <a:gd name="T12" fmla="*/ 851 w 1142"/>
                  <a:gd name="T13" fmla="*/ 350 h 1161"/>
                  <a:gd name="T14" fmla="*/ 851 w 1142"/>
                  <a:gd name="T15" fmla="*/ 350 h 1161"/>
                  <a:gd name="T16" fmla="*/ 927 w 1142"/>
                  <a:gd name="T17" fmla="*/ 271 h 1161"/>
                  <a:gd name="T18" fmla="*/ 929 w 1142"/>
                  <a:gd name="T19" fmla="*/ 197 h 1161"/>
                  <a:gd name="T20" fmla="*/ 929 w 1142"/>
                  <a:gd name="T21" fmla="*/ 197 h 1161"/>
                  <a:gd name="T22" fmla="*/ 853 w 1142"/>
                  <a:gd name="T23" fmla="*/ 66 h 1161"/>
                  <a:gd name="T24" fmla="*/ 769 w 1142"/>
                  <a:gd name="T25" fmla="*/ 0 h 1161"/>
                  <a:gd name="T26" fmla="*/ 643 w 1142"/>
                  <a:gd name="T27" fmla="*/ 126 h 1161"/>
                  <a:gd name="T28" fmla="*/ 433 w 1142"/>
                  <a:gd name="T29" fmla="*/ 90 h 1161"/>
                  <a:gd name="T30" fmla="*/ 255 w 1142"/>
                  <a:gd name="T31" fmla="*/ 181 h 1161"/>
                  <a:gd name="T32" fmla="*/ 162 w 1142"/>
                  <a:gd name="T33" fmla="*/ 364 h 1161"/>
                  <a:gd name="T34" fmla="*/ 213 w 1142"/>
                  <a:gd name="T35" fmla="*/ 451 h 1161"/>
                  <a:gd name="T36" fmla="*/ 213 w 1142"/>
                  <a:gd name="T37" fmla="*/ 451 h 1161"/>
                  <a:gd name="T38" fmla="*/ 181 w 1142"/>
                  <a:gd name="T39" fmla="*/ 582 h 1161"/>
                  <a:gd name="T40" fmla="*/ 57 w 1142"/>
                  <a:gd name="T41" fmla="*/ 603 h 1161"/>
                  <a:gd name="T42" fmla="*/ 0 w 1142"/>
                  <a:gd name="T43" fmla="*/ 720 h 1161"/>
                  <a:gd name="T44" fmla="*/ 0 w 1142"/>
                  <a:gd name="T45" fmla="*/ 720 h 1161"/>
                  <a:gd name="T46" fmla="*/ 182 w 1142"/>
                  <a:gd name="T47" fmla="*/ 822 h 1161"/>
                  <a:gd name="T48" fmla="*/ 271 w 1142"/>
                  <a:gd name="T49" fmla="*/ 777 h 1161"/>
                  <a:gd name="T50" fmla="*/ 399 w 1142"/>
                  <a:gd name="T51" fmla="*/ 1049 h 1161"/>
                  <a:gd name="T52" fmla="*/ 534 w 1142"/>
                  <a:gd name="T53" fmla="*/ 1141 h 1161"/>
                  <a:gd name="T54" fmla="*/ 641 w 1142"/>
                  <a:gd name="T55" fmla="*/ 1161 h 1161"/>
                  <a:gd name="T56" fmla="*/ 745 w 1142"/>
                  <a:gd name="T57" fmla="*/ 1136 h 1161"/>
                  <a:gd name="T58" fmla="*/ 1142 w 1142"/>
                  <a:gd name="T59" fmla="*/ 923 h 1161"/>
                  <a:gd name="T60" fmla="*/ 1142 w 1142"/>
                  <a:gd name="T61" fmla="*/ 923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42" h="1161">
                    <a:moveTo>
                      <a:pt x="1142" y="923"/>
                    </a:moveTo>
                    <a:lnTo>
                      <a:pt x="980" y="802"/>
                    </a:lnTo>
                    <a:lnTo>
                      <a:pt x="1021" y="734"/>
                    </a:lnTo>
                    <a:lnTo>
                      <a:pt x="1124" y="721"/>
                    </a:lnTo>
                    <a:lnTo>
                      <a:pt x="1047" y="477"/>
                    </a:lnTo>
                    <a:lnTo>
                      <a:pt x="1047" y="477"/>
                    </a:lnTo>
                    <a:lnTo>
                      <a:pt x="851" y="350"/>
                    </a:lnTo>
                    <a:lnTo>
                      <a:pt x="851" y="350"/>
                    </a:lnTo>
                    <a:lnTo>
                      <a:pt x="927" y="271"/>
                    </a:lnTo>
                    <a:lnTo>
                      <a:pt x="929" y="197"/>
                    </a:lnTo>
                    <a:lnTo>
                      <a:pt x="929" y="197"/>
                    </a:lnTo>
                    <a:lnTo>
                      <a:pt x="853" y="66"/>
                    </a:lnTo>
                    <a:lnTo>
                      <a:pt x="769" y="0"/>
                    </a:lnTo>
                    <a:lnTo>
                      <a:pt x="643" y="126"/>
                    </a:lnTo>
                    <a:lnTo>
                      <a:pt x="433" y="90"/>
                    </a:lnTo>
                    <a:lnTo>
                      <a:pt x="255" y="181"/>
                    </a:lnTo>
                    <a:lnTo>
                      <a:pt x="162" y="364"/>
                    </a:lnTo>
                    <a:lnTo>
                      <a:pt x="213" y="451"/>
                    </a:lnTo>
                    <a:lnTo>
                      <a:pt x="213" y="451"/>
                    </a:lnTo>
                    <a:lnTo>
                      <a:pt x="181" y="582"/>
                    </a:lnTo>
                    <a:lnTo>
                      <a:pt x="57" y="603"/>
                    </a:lnTo>
                    <a:lnTo>
                      <a:pt x="0" y="720"/>
                    </a:lnTo>
                    <a:lnTo>
                      <a:pt x="0" y="720"/>
                    </a:lnTo>
                    <a:lnTo>
                      <a:pt x="182" y="822"/>
                    </a:lnTo>
                    <a:lnTo>
                      <a:pt x="271" y="777"/>
                    </a:lnTo>
                    <a:lnTo>
                      <a:pt x="399" y="1049"/>
                    </a:lnTo>
                    <a:lnTo>
                      <a:pt x="534" y="1141"/>
                    </a:lnTo>
                    <a:lnTo>
                      <a:pt x="641" y="1161"/>
                    </a:lnTo>
                    <a:lnTo>
                      <a:pt x="745" y="1136"/>
                    </a:lnTo>
                    <a:lnTo>
                      <a:pt x="1142" y="923"/>
                    </a:lnTo>
                    <a:lnTo>
                      <a:pt x="1142" y="923"/>
                    </a:lnTo>
                    <a:close/>
                  </a:path>
                </a:pathLst>
              </a:custGeom>
              <a:grpFill/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45713" tIns="22856" rIns="45713" bIns="22856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900"/>
              </a:p>
            </p:txBody>
          </p:sp>
        </p:grpSp>
        <p:grpSp>
          <p:nvGrpSpPr>
            <p:cNvPr id="28" name="Group 1">
              <a:extLst>
                <a:ext uri="{FF2B5EF4-FFF2-40B4-BE49-F238E27FC236}">
                  <a16:creationId xmlns:a16="http://schemas.microsoft.com/office/drawing/2014/main" id="{6230B6C3-DDB2-B442-8591-339A0245245F}"/>
                </a:ext>
              </a:extLst>
            </p:cNvPr>
            <p:cNvGrpSpPr/>
            <p:nvPr/>
          </p:nvGrpSpPr>
          <p:grpSpPr>
            <a:xfrm>
              <a:off x="5825568" y="1430225"/>
              <a:ext cx="911047" cy="1331841"/>
              <a:chOff x="4629205" y="3556856"/>
              <a:chExt cx="911047" cy="1331841"/>
            </a:xfrm>
          </p:grpSpPr>
          <p:sp>
            <p:nvSpPr>
              <p:cNvPr id="56" name="Teardrop 2">
                <a:extLst>
                  <a:ext uri="{FF2B5EF4-FFF2-40B4-BE49-F238E27FC236}">
                    <a16:creationId xmlns:a16="http://schemas.microsoft.com/office/drawing/2014/main" id="{4D9C5B25-0E54-EA41-94C3-DE4D68D15FE6}"/>
                  </a:ext>
                </a:extLst>
              </p:cNvPr>
              <p:cNvSpPr/>
              <p:nvPr/>
            </p:nvSpPr>
            <p:spPr>
              <a:xfrm rot="8100000">
                <a:off x="4629205" y="3556856"/>
                <a:ext cx="911047" cy="911047"/>
              </a:xfrm>
              <a:prstGeom prst="teardrop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57" name="Oval 3">
                <a:extLst>
                  <a:ext uri="{FF2B5EF4-FFF2-40B4-BE49-F238E27FC236}">
                    <a16:creationId xmlns:a16="http://schemas.microsoft.com/office/drawing/2014/main" id="{C5B17994-742B-A94B-9FB3-C57F4B61EAFA}"/>
                  </a:ext>
                </a:extLst>
              </p:cNvPr>
              <p:cNvSpPr/>
              <p:nvPr/>
            </p:nvSpPr>
            <p:spPr>
              <a:xfrm>
                <a:off x="5009279" y="4737798"/>
                <a:ext cx="150899" cy="150899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9" tIns="91445" rIns="182889" bIns="914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en-US" sz="900">
                  <a:cs typeface="Lato Light"/>
                </a:endParaRPr>
              </a:p>
            </p:txBody>
          </p:sp>
        </p:grpSp>
        <p:grpSp>
          <p:nvGrpSpPr>
            <p:cNvPr id="30" name="Group 13">
              <a:extLst>
                <a:ext uri="{FF2B5EF4-FFF2-40B4-BE49-F238E27FC236}">
                  <a16:creationId xmlns:a16="http://schemas.microsoft.com/office/drawing/2014/main" id="{B61ECAF1-8110-0D4B-9906-A23B6A935812}"/>
                </a:ext>
              </a:extLst>
            </p:cNvPr>
            <p:cNvGrpSpPr/>
            <p:nvPr/>
          </p:nvGrpSpPr>
          <p:grpSpPr>
            <a:xfrm>
              <a:off x="8777133" y="1602636"/>
              <a:ext cx="911047" cy="1331841"/>
              <a:chOff x="4629205" y="3556856"/>
              <a:chExt cx="911047" cy="1331841"/>
            </a:xfrm>
          </p:grpSpPr>
          <p:sp>
            <p:nvSpPr>
              <p:cNvPr id="39" name="Teardrop 14">
                <a:extLst>
                  <a:ext uri="{FF2B5EF4-FFF2-40B4-BE49-F238E27FC236}">
                    <a16:creationId xmlns:a16="http://schemas.microsoft.com/office/drawing/2014/main" id="{F59BA643-C305-3548-A1BD-9044876E3806}"/>
                  </a:ext>
                </a:extLst>
              </p:cNvPr>
              <p:cNvSpPr/>
              <p:nvPr/>
            </p:nvSpPr>
            <p:spPr>
              <a:xfrm rot="8100000">
                <a:off x="4629205" y="3556856"/>
                <a:ext cx="911047" cy="911047"/>
              </a:xfrm>
              <a:prstGeom prst="teardrop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51" name="Oval 15">
                <a:extLst>
                  <a:ext uri="{FF2B5EF4-FFF2-40B4-BE49-F238E27FC236}">
                    <a16:creationId xmlns:a16="http://schemas.microsoft.com/office/drawing/2014/main" id="{4B7F514B-595C-934A-A038-10EBE813A218}"/>
                  </a:ext>
                </a:extLst>
              </p:cNvPr>
              <p:cNvSpPr/>
              <p:nvPr/>
            </p:nvSpPr>
            <p:spPr>
              <a:xfrm>
                <a:off x="5009279" y="4737798"/>
                <a:ext cx="150899" cy="150899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9" tIns="91445" rIns="182889" bIns="914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en-US" sz="900">
                  <a:cs typeface="Lato Light"/>
                </a:endParaRPr>
              </a:p>
            </p:txBody>
          </p:sp>
        </p:grpSp>
        <p:grpSp>
          <p:nvGrpSpPr>
            <p:cNvPr id="31" name="Group 17">
              <a:extLst>
                <a:ext uri="{FF2B5EF4-FFF2-40B4-BE49-F238E27FC236}">
                  <a16:creationId xmlns:a16="http://schemas.microsoft.com/office/drawing/2014/main" id="{C42E6DF3-121D-B54D-B13F-261DD20E9EB6}"/>
                </a:ext>
              </a:extLst>
            </p:cNvPr>
            <p:cNvGrpSpPr/>
            <p:nvPr/>
          </p:nvGrpSpPr>
          <p:grpSpPr>
            <a:xfrm>
              <a:off x="7523114" y="2659509"/>
              <a:ext cx="911047" cy="1331841"/>
              <a:chOff x="4629205" y="3556856"/>
              <a:chExt cx="911047" cy="1331841"/>
            </a:xfrm>
          </p:grpSpPr>
          <p:sp>
            <p:nvSpPr>
              <p:cNvPr id="32" name="Teardrop 18">
                <a:extLst>
                  <a:ext uri="{FF2B5EF4-FFF2-40B4-BE49-F238E27FC236}">
                    <a16:creationId xmlns:a16="http://schemas.microsoft.com/office/drawing/2014/main" id="{48B207E2-4D2A-F449-A1E4-418EB06323B6}"/>
                  </a:ext>
                </a:extLst>
              </p:cNvPr>
              <p:cNvSpPr/>
              <p:nvPr/>
            </p:nvSpPr>
            <p:spPr>
              <a:xfrm rot="8100000">
                <a:off x="4629205" y="3556856"/>
                <a:ext cx="911047" cy="911047"/>
              </a:xfrm>
              <a:prstGeom prst="teardrop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34" name="Oval 19">
                <a:extLst>
                  <a:ext uri="{FF2B5EF4-FFF2-40B4-BE49-F238E27FC236}">
                    <a16:creationId xmlns:a16="http://schemas.microsoft.com/office/drawing/2014/main" id="{6A804581-47C6-7744-BD38-7B3CFF825A50}"/>
                  </a:ext>
                </a:extLst>
              </p:cNvPr>
              <p:cNvSpPr/>
              <p:nvPr/>
            </p:nvSpPr>
            <p:spPr>
              <a:xfrm>
                <a:off x="5009279" y="4737798"/>
                <a:ext cx="150899" cy="150899"/>
              </a:xfrm>
              <a:prstGeom prst="ellipse">
                <a:avLst/>
              </a:prstGeom>
              <a:solidFill>
                <a:schemeClr val="accent3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9" tIns="91445" rIns="182889" bIns="914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en-US" sz="900">
                  <a:cs typeface="Lato Light"/>
                </a:endParaRPr>
              </a:p>
            </p:txBody>
          </p:sp>
        </p:grpSp>
      </p:grpSp>
      <p:sp>
        <p:nvSpPr>
          <p:cNvPr id="70" name="Freeform 35">
            <a:extLst>
              <a:ext uri="{FF2B5EF4-FFF2-40B4-BE49-F238E27FC236}">
                <a16:creationId xmlns:a16="http://schemas.microsoft.com/office/drawing/2014/main" id="{F0FCD388-E747-9F48-892A-092567FC9C06}"/>
              </a:ext>
            </a:extLst>
          </p:cNvPr>
          <p:cNvSpPr>
            <a:spLocks noEditPoints="1"/>
          </p:cNvSpPr>
          <p:nvPr/>
        </p:nvSpPr>
        <p:spPr bwMode="auto">
          <a:xfrm>
            <a:off x="6995695" y="3292611"/>
            <a:ext cx="250935" cy="500053"/>
          </a:xfrm>
          <a:custGeom>
            <a:avLst/>
            <a:gdLst>
              <a:gd name="T0" fmla="*/ 58 w 117"/>
              <a:gd name="T1" fmla="*/ 41 h 238"/>
              <a:gd name="T2" fmla="*/ 79 w 117"/>
              <a:gd name="T3" fmla="*/ 20 h 238"/>
              <a:gd name="T4" fmla="*/ 58 w 117"/>
              <a:gd name="T5" fmla="*/ 0 h 238"/>
              <a:gd name="T6" fmla="*/ 38 w 117"/>
              <a:gd name="T7" fmla="*/ 20 h 238"/>
              <a:gd name="T8" fmla="*/ 58 w 117"/>
              <a:gd name="T9" fmla="*/ 41 h 238"/>
              <a:gd name="T10" fmla="*/ 116 w 117"/>
              <a:gd name="T11" fmla="*/ 134 h 238"/>
              <a:gd name="T12" fmla="*/ 92 w 117"/>
              <a:gd name="T13" fmla="*/ 65 h 238"/>
              <a:gd name="T14" fmla="*/ 58 w 117"/>
              <a:gd name="T15" fmla="*/ 51 h 238"/>
              <a:gd name="T16" fmla="*/ 25 w 117"/>
              <a:gd name="T17" fmla="*/ 65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5 w 117"/>
              <a:gd name="T25" fmla="*/ 91 h 238"/>
              <a:gd name="T26" fmla="*/ 31 w 117"/>
              <a:gd name="T27" fmla="*/ 231 h 238"/>
              <a:gd name="T28" fmla="*/ 40 w 117"/>
              <a:gd name="T29" fmla="*/ 238 h 238"/>
              <a:gd name="T30" fmla="*/ 49 w 117"/>
              <a:gd name="T31" fmla="*/ 231 h 238"/>
              <a:gd name="T32" fmla="*/ 58 w 117"/>
              <a:gd name="T33" fmla="*/ 149 h 238"/>
              <a:gd name="T34" fmla="*/ 68 w 117"/>
              <a:gd name="T35" fmla="*/ 231 h 238"/>
              <a:gd name="T36" fmla="*/ 77 w 117"/>
              <a:gd name="T37" fmla="*/ 238 h 238"/>
              <a:gd name="T38" fmla="*/ 85 w 117"/>
              <a:gd name="T39" fmla="*/ 231 h 238"/>
              <a:gd name="T40" fmla="*/ 82 w 117"/>
              <a:gd name="T41" fmla="*/ 91 h 238"/>
              <a:gd name="T42" fmla="*/ 103 w 117"/>
              <a:gd name="T43" fmla="*/ 139 h 238"/>
              <a:gd name="T44" fmla="*/ 112 w 117"/>
              <a:gd name="T45" fmla="*/ 142 h 238"/>
              <a:gd name="T46" fmla="*/ 116 w 117"/>
              <a:gd name="T4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7" h="238">
                <a:moveTo>
                  <a:pt x="58" y="41"/>
                </a:moveTo>
                <a:cubicBezTo>
                  <a:pt x="70" y="41"/>
                  <a:pt x="79" y="32"/>
                  <a:pt x="79" y="20"/>
                </a:cubicBezTo>
                <a:cubicBezTo>
                  <a:pt x="79" y="9"/>
                  <a:pt x="70" y="0"/>
                  <a:pt x="58" y="0"/>
                </a:cubicBezTo>
                <a:cubicBezTo>
                  <a:pt x="47" y="0"/>
                  <a:pt x="38" y="9"/>
                  <a:pt x="38" y="20"/>
                </a:cubicBezTo>
                <a:cubicBezTo>
                  <a:pt x="38" y="32"/>
                  <a:pt x="47" y="41"/>
                  <a:pt x="58" y="41"/>
                </a:cubicBezTo>
                <a:close/>
                <a:moveTo>
                  <a:pt x="116" y="134"/>
                </a:moveTo>
                <a:cubicBezTo>
                  <a:pt x="116" y="135"/>
                  <a:pt x="96" y="73"/>
                  <a:pt x="92" y="65"/>
                </a:cubicBezTo>
                <a:cubicBezTo>
                  <a:pt x="88" y="56"/>
                  <a:pt x="79" y="51"/>
                  <a:pt x="58" y="51"/>
                </a:cubicBezTo>
                <a:cubicBezTo>
                  <a:pt x="38" y="51"/>
                  <a:pt x="29" y="56"/>
                  <a:pt x="25" y="65"/>
                </a:cubicBezTo>
                <a:cubicBezTo>
                  <a:pt x="20" y="73"/>
                  <a:pt x="1" y="135"/>
                  <a:pt x="1" y="134"/>
                </a:cubicBezTo>
                <a:cubicBezTo>
                  <a:pt x="0" y="137"/>
                  <a:pt x="2" y="141"/>
                  <a:pt x="5" y="142"/>
                </a:cubicBezTo>
                <a:cubicBezTo>
                  <a:pt x="9" y="143"/>
                  <a:pt x="12" y="142"/>
                  <a:pt x="14" y="139"/>
                </a:cubicBezTo>
                <a:cubicBezTo>
                  <a:pt x="35" y="91"/>
                  <a:pt x="35" y="91"/>
                  <a:pt x="35" y="91"/>
                </a:cubicBezTo>
                <a:cubicBezTo>
                  <a:pt x="35" y="91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8" y="235"/>
                  <a:pt x="49" y="231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5" y="231"/>
                </a:cubicBezTo>
                <a:cubicBezTo>
                  <a:pt x="85" y="231"/>
                  <a:pt x="82" y="91"/>
                  <a:pt x="82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2"/>
                  <a:pt x="108" y="143"/>
                  <a:pt x="112" y="142"/>
                </a:cubicBezTo>
                <a:cubicBezTo>
                  <a:pt x="115" y="141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71" name="Freeform 13">
            <a:extLst>
              <a:ext uri="{FF2B5EF4-FFF2-40B4-BE49-F238E27FC236}">
                <a16:creationId xmlns:a16="http://schemas.microsoft.com/office/drawing/2014/main" id="{DDB8E2CA-3789-B847-BC9D-7F57232E10CF}"/>
              </a:ext>
            </a:extLst>
          </p:cNvPr>
          <p:cNvSpPr>
            <a:spLocks noEditPoints="1"/>
          </p:cNvSpPr>
          <p:nvPr/>
        </p:nvSpPr>
        <p:spPr bwMode="auto">
          <a:xfrm>
            <a:off x="6169355" y="3992823"/>
            <a:ext cx="257754" cy="525176"/>
          </a:xfrm>
          <a:custGeom>
            <a:avLst/>
            <a:gdLst>
              <a:gd name="T0" fmla="*/ 59 w 117"/>
              <a:gd name="T1" fmla="*/ 41 h 238"/>
              <a:gd name="T2" fmla="*/ 79 w 117"/>
              <a:gd name="T3" fmla="*/ 21 h 238"/>
              <a:gd name="T4" fmla="*/ 59 w 117"/>
              <a:gd name="T5" fmla="*/ 0 h 238"/>
              <a:gd name="T6" fmla="*/ 38 w 117"/>
              <a:gd name="T7" fmla="*/ 21 h 238"/>
              <a:gd name="T8" fmla="*/ 59 w 117"/>
              <a:gd name="T9" fmla="*/ 41 h 238"/>
              <a:gd name="T10" fmla="*/ 116 w 117"/>
              <a:gd name="T11" fmla="*/ 134 h 238"/>
              <a:gd name="T12" fmla="*/ 92 w 117"/>
              <a:gd name="T13" fmla="*/ 64 h 238"/>
              <a:gd name="T14" fmla="*/ 59 w 117"/>
              <a:gd name="T15" fmla="*/ 51 h 238"/>
              <a:gd name="T16" fmla="*/ 25 w 117"/>
              <a:gd name="T17" fmla="*/ 64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4 w 117"/>
              <a:gd name="T25" fmla="*/ 91 h 238"/>
              <a:gd name="T26" fmla="*/ 20 w 117"/>
              <a:gd name="T27" fmla="*/ 175 h 238"/>
              <a:gd name="T28" fmla="*/ 33 w 117"/>
              <a:gd name="T29" fmla="*/ 175 h 238"/>
              <a:gd name="T30" fmla="*/ 31 w 117"/>
              <a:gd name="T31" fmla="*/ 231 h 238"/>
              <a:gd name="T32" fmla="*/ 40 w 117"/>
              <a:gd name="T33" fmla="*/ 238 h 238"/>
              <a:gd name="T34" fmla="*/ 49 w 117"/>
              <a:gd name="T35" fmla="*/ 231 h 238"/>
              <a:gd name="T36" fmla="*/ 55 w 117"/>
              <a:gd name="T37" fmla="*/ 175 h 238"/>
              <a:gd name="T38" fmla="*/ 62 w 117"/>
              <a:gd name="T39" fmla="*/ 175 h 238"/>
              <a:gd name="T40" fmla="*/ 68 w 117"/>
              <a:gd name="T41" fmla="*/ 231 h 238"/>
              <a:gd name="T42" fmla="*/ 77 w 117"/>
              <a:gd name="T43" fmla="*/ 238 h 238"/>
              <a:gd name="T44" fmla="*/ 86 w 117"/>
              <a:gd name="T45" fmla="*/ 231 h 238"/>
              <a:gd name="T46" fmla="*/ 84 w 117"/>
              <a:gd name="T47" fmla="*/ 175 h 238"/>
              <a:gd name="T48" fmla="*/ 97 w 117"/>
              <a:gd name="T49" fmla="*/ 175 h 238"/>
              <a:gd name="T50" fmla="*/ 83 w 117"/>
              <a:gd name="T51" fmla="*/ 91 h 238"/>
              <a:gd name="T52" fmla="*/ 103 w 117"/>
              <a:gd name="T53" fmla="*/ 139 h 238"/>
              <a:gd name="T54" fmla="*/ 112 w 117"/>
              <a:gd name="T55" fmla="*/ 142 h 238"/>
              <a:gd name="T56" fmla="*/ 116 w 117"/>
              <a:gd name="T5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7" h="238">
                <a:moveTo>
                  <a:pt x="59" y="41"/>
                </a:moveTo>
                <a:cubicBezTo>
                  <a:pt x="70" y="41"/>
                  <a:pt x="79" y="32"/>
                  <a:pt x="79" y="21"/>
                </a:cubicBezTo>
                <a:cubicBezTo>
                  <a:pt x="79" y="9"/>
                  <a:pt x="70" y="0"/>
                  <a:pt x="59" y="0"/>
                </a:cubicBezTo>
                <a:cubicBezTo>
                  <a:pt x="47" y="0"/>
                  <a:pt x="38" y="9"/>
                  <a:pt x="38" y="21"/>
                </a:cubicBezTo>
                <a:cubicBezTo>
                  <a:pt x="38" y="32"/>
                  <a:pt x="47" y="41"/>
                  <a:pt x="59" y="41"/>
                </a:cubicBezTo>
                <a:close/>
                <a:moveTo>
                  <a:pt x="116" y="134"/>
                </a:moveTo>
                <a:cubicBezTo>
                  <a:pt x="116" y="134"/>
                  <a:pt x="96" y="73"/>
                  <a:pt x="92" y="64"/>
                </a:cubicBezTo>
                <a:cubicBezTo>
                  <a:pt x="88" y="56"/>
                  <a:pt x="79" y="51"/>
                  <a:pt x="59" y="51"/>
                </a:cubicBezTo>
                <a:cubicBezTo>
                  <a:pt x="38" y="51"/>
                  <a:pt x="29" y="56"/>
                  <a:pt x="25" y="64"/>
                </a:cubicBezTo>
                <a:cubicBezTo>
                  <a:pt x="21" y="73"/>
                  <a:pt x="1" y="134"/>
                  <a:pt x="1" y="134"/>
                </a:cubicBezTo>
                <a:cubicBezTo>
                  <a:pt x="0" y="137"/>
                  <a:pt x="2" y="140"/>
                  <a:pt x="5" y="142"/>
                </a:cubicBezTo>
                <a:cubicBezTo>
                  <a:pt x="9" y="143"/>
                  <a:pt x="12" y="141"/>
                  <a:pt x="14" y="139"/>
                </a:cubicBezTo>
                <a:cubicBezTo>
                  <a:pt x="34" y="91"/>
                  <a:pt x="34" y="91"/>
                  <a:pt x="34" y="91"/>
                </a:cubicBezTo>
                <a:cubicBezTo>
                  <a:pt x="20" y="175"/>
                  <a:pt x="20" y="175"/>
                  <a:pt x="20" y="175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33" y="175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9" y="235"/>
                  <a:pt x="49" y="231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62" y="175"/>
                  <a:pt x="62" y="175"/>
                  <a:pt x="62" y="175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6" y="231"/>
                </a:cubicBezTo>
                <a:cubicBezTo>
                  <a:pt x="85" y="231"/>
                  <a:pt x="84" y="175"/>
                  <a:pt x="84" y="175"/>
                </a:cubicBezTo>
                <a:cubicBezTo>
                  <a:pt x="97" y="175"/>
                  <a:pt x="97" y="175"/>
                  <a:pt x="97" y="175"/>
                </a:cubicBezTo>
                <a:cubicBezTo>
                  <a:pt x="83" y="91"/>
                  <a:pt x="83" y="91"/>
                  <a:pt x="83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1"/>
                  <a:pt x="108" y="143"/>
                  <a:pt x="112" y="142"/>
                </a:cubicBezTo>
                <a:cubicBezTo>
                  <a:pt x="115" y="140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72" name="Freeform 35">
            <a:extLst>
              <a:ext uri="{FF2B5EF4-FFF2-40B4-BE49-F238E27FC236}">
                <a16:creationId xmlns:a16="http://schemas.microsoft.com/office/drawing/2014/main" id="{5F094CF5-CC53-A84C-9427-164204A90A89}"/>
              </a:ext>
            </a:extLst>
          </p:cNvPr>
          <p:cNvSpPr>
            <a:spLocks noEditPoints="1"/>
          </p:cNvSpPr>
          <p:nvPr/>
        </p:nvSpPr>
        <p:spPr bwMode="auto">
          <a:xfrm>
            <a:off x="5134997" y="3090592"/>
            <a:ext cx="250935" cy="500053"/>
          </a:xfrm>
          <a:custGeom>
            <a:avLst/>
            <a:gdLst>
              <a:gd name="T0" fmla="*/ 58 w 117"/>
              <a:gd name="T1" fmla="*/ 41 h 238"/>
              <a:gd name="T2" fmla="*/ 79 w 117"/>
              <a:gd name="T3" fmla="*/ 20 h 238"/>
              <a:gd name="T4" fmla="*/ 58 w 117"/>
              <a:gd name="T5" fmla="*/ 0 h 238"/>
              <a:gd name="T6" fmla="*/ 38 w 117"/>
              <a:gd name="T7" fmla="*/ 20 h 238"/>
              <a:gd name="T8" fmla="*/ 58 w 117"/>
              <a:gd name="T9" fmla="*/ 41 h 238"/>
              <a:gd name="T10" fmla="*/ 116 w 117"/>
              <a:gd name="T11" fmla="*/ 134 h 238"/>
              <a:gd name="T12" fmla="*/ 92 w 117"/>
              <a:gd name="T13" fmla="*/ 65 h 238"/>
              <a:gd name="T14" fmla="*/ 58 w 117"/>
              <a:gd name="T15" fmla="*/ 51 h 238"/>
              <a:gd name="T16" fmla="*/ 25 w 117"/>
              <a:gd name="T17" fmla="*/ 65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5 w 117"/>
              <a:gd name="T25" fmla="*/ 91 h 238"/>
              <a:gd name="T26" fmla="*/ 31 w 117"/>
              <a:gd name="T27" fmla="*/ 231 h 238"/>
              <a:gd name="T28" fmla="*/ 40 w 117"/>
              <a:gd name="T29" fmla="*/ 238 h 238"/>
              <a:gd name="T30" fmla="*/ 49 w 117"/>
              <a:gd name="T31" fmla="*/ 231 h 238"/>
              <a:gd name="T32" fmla="*/ 58 w 117"/>
              <a:gd name="T33" fmla="*/ 149 h 238"/>
              <a:gd name="T34" fmla="*/ 68 w 117"/>
              <a:gd name="T35" fmla="*/ 231 h 238"/>
              <a:gd name="T36" fmla="*/ 77 w 117"/>
              <a:gd name="T37" fmla="*/ 238 h 238"/>
              <a:gd name="T38" fmla="*/ 85 w 117"/>
              <a:gd name="T39" fmla="*/ 231 h 238"/>
              <a:gd name="T40" fmla="*/ 82 w 117"/>
              <a:gd name="T41" fmla="*/ 91 h 238"/>
              <a:gd name="T42" fmla="*/ 103 w 117"/>
              <a:gd name="T43" fmla="*/ 139 h 238"/>
              <a:gd name="T44" fmla="*/ 112 w 117"/>
              <a:gd name="T45" fmla="*/ 142 h 238"/>
              <a:gd name="T46" fmla="*/ 116 w 117"/>
              <a:gd name="T4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7" h="238">
                <a:moveTo>
                  <a:pt x="58" y="41"/>
                </a:moveTo>
                <a:cubicBezTo>
                  <a:pt x="70" y="41"/>
                  <a:pt x="79" y="32"/>
                  <a:pt x="79" y="20"/>
                </a:cubicBezTo>
                <a:cubicBezTo>
                  <a:pt x="79" y="9"/>
                  <a:pt x="70" y="0"/>
                  <a:pt x="58" y="0"/>
                </a:cubicBezTo>
                <a:cubicBezTo>
                  <a:pt x="47" y="0"/>
                  <a:pt x="38" y="9"/>
                  <a:pt x="38" y="20"/>
                </a:cubicBezTo>
                <a:cubicBezTo>
                  <a:pt x="38" y="32"/>
                  <a:pt x="47" y="41"/>
                  <a:pt x="58" y="41"/>
                </a:cubicBezTo>
                <a:close/>
                <a:moveTo>
                  <a:pt x="116" y="134"/>
                </a:moveTo>
                <a:cubicBezTo>
                  <a:pt x="116" y="135"/>
                  <a:pt x="96" y="73"/>
                  <a:pt x="92" y="65"/>
                </a:cubicBezTo>
                <a:cubicBezTo>
                  <a:pt x="88" y="56"/>
                  <a:pt x="79" y="51"/>
                  <a:pt x="58" y="51"/>
                </a:cubicBezTo>
                <a:cubicBezTo>
                  <a:pt x="38" y="51"/>
                  <a:pt x="29" y="56"/>
                  <a:pt x="25" y="65"/>
                </a:cubicBezTo>
                <a:cubicBezTo>
                  <a:pt x="20" y="73"/>
                  <a:pt x="1" y="135"/>
                  <a:pt x="1" y="134"/>
                </a:cubicBezTo>
                <a:cubicBezTo>
                  <a:pt x="0" y="137"/>
                  <a:pt x="2" y="141"/>
                  <a:pt x="5" y="142"/>
                </a:cubicBezTo>
                <a:cubicBezTo>
                  <a:pt x="9" y="143"/>
                  <a:pt x="12" y="142"/>
                  <a:pt x="14" y="139"/>
                </a:cubicBezTo>
                <a:cubicBezTo>
                  <a:pt x="35" y="91"/>
                  <a:pt x="35" y="91"/>
                  <a:pt x="35" y="91"/>
                </a:cubicBezTo>
                <a:cubicBezTo>
                  <a:pt x="35" y="91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8" y="235"/>
                  <a:pt x="49" y="231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5" y="231"/>
                </a:cubicBezTo>
                <a:cubicBezTo>
                  <a:pt x="85" y="231"/>
                  <a:pt x="82" y="91"/>
                  <a:pt x="82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2"/>
                  <a:pt x="108" y="143"/>
                  <a:pt x="112" y="142"/>
                </a:cubicBezTo>
                <a:cubicBezTo>
                  <a:pt x="115" y="141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73" name="Freeform 13">
            <a:extLst>
              <a:ext uri="{FF2B5EF4-FFF2-40B4-BE49-F238E27FC236}">
                <a16:creationId xmlns:a16="http://schemas.microsoft.com/office/drawing/2014/main" id="{4C33E710-3A7B-964F-A19B-9C6E5F9D88E8}"/>
              </a:ext>
            </a:extLst>
          </p:cNvPr>
          <p:cNvSpPr>
            <a:spLocks noEditPoints="1"/>
          </p:cNvSpPr>
          <p:nvPr/>
        </p:nvSpPr>
        <p:spPr bwMode="auto">
          <a:xfrm>
            <a:off x="4914713" y="3291074"/>
            <a:ext cx="257754" cy="525176"/>
          </a:xfrm>
          <a:custGeom>
            <a:avLst/>
            <a:gdLst>
              <a:gd name="T0" fmla="*/ 59 w 117"/>
              <a:gd name="T1" fmla="*/ 41 h 238"/>
              <a:gd name="T2" fmla="*/ 79 w 117"/>
              <a:gd name="T3" fmla="*/ 21 h 238"/>
              <a:gd name="T4" fmla="*/ 59 w 117"/>
              <a:gd name="T5" fmla="*/ 0 h 238"/>
              <a:gd name="T6" fmla="*/ 38 w 117"/>
              <a:gd name="T7" fmla="*/ 21 h 238"/>
              <a:gd name="T8" fmla="*/ 59 w 117"/>
              <a:gd name="T9" fmla="*/ 41 h 238"/>
              <a:gd name="T10" fmla="*/ 116 w 117"/>
              <a:gd name="T11" fmla="*/ 134 h 238"/>
              <a:gd name="T12" fmla="*/ 92 w 117"/>
              <a:gd name="T13" fmla="*/ 64 h 238"/>
              <a:gd name="T14" fmla="*/ 59 w 117"/>
              <a:gd name="T15" fmla="*/ 51 h 238"/>
              <a:gd name="T16" fmla="*/ 25 w 117"/>
              <a:gd name="T17" fmla="*/ 64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4 w 117"/>
              <a:gd name="T25" fmla="*/ 91 h 238"/>
              <a:gd name="T26" fmla="*/ 20 w 117"/>
              <a:gd name="T27" fmla="*/ 175 h 238"/>
              <a:gd name="T28" fmla="*/ 33 w 117"/>
              <a:gd name="T29" fmla="*/ 175 h 238"/>
              <a:gd name="T30" fmla="*/ 31 w 117"/>
              <a:gd name="T31" fmla="*/ 231 h 238"/>
              <a:gd name="T32" fmla="*/ 40 w 117"/>
              <a:gd name="T33" fmla="*/ 238 h 238"/>
              <a:gd name="T34" fmla="*/ 49 w 117"/>
              <a:gd name="T35" fmla="*/ 231 h 238"/>
              <a:gd name="T36" fmla="*/ 55 w 117"/>
              <a:gd name="T37" fmla="*/ 175 h 238"/>
              <a:gd name="T38" fmla="*/ 62 w 117"/>
              <a:gd name="T39" fmla="*/ 175 h 238"/>
              <a:gd name="T40" fmla="*/ 68 w 117"/>
              <a:gd name="T41" fmla="*/ 231 h 238"/>
              <a:gd name="T42" fmla="*/ 77 w 117"/>
              <a:gd name="T43" fmla="*/ 238 h 238"/>
              <a:gd name="T44" fmla="*/ 86 w 117"/>
              <a:gd name="T45" fmla="*/ 231 h 238"/>
              <a:gd name="T46" fmla="*/ 84 w 117"/>
              <a:gd name="T47" fmla="*/ 175 h 238"/>
              <a:gd name="T48" fmla="*/ 97 w 117"/>
              <a:gd name="T49" fmla="*/ 175 h 238"/>
              <a:gd name="T50" fmla="*/ 83 w 117"/>
              <a:gd name="T51" fmla="*/ 91 h 238"/>
              <a:gd name="T52" fmla="*/ 103 w 117"/>
              <a:gd name="T53" fmla="*/ 139 h 238"/>
              <a:gd name="T54" fmla="*/ 112 w 117"/>
              <a:gd name="T55" fmla="*/ 142 h 238"/>
              <a:gd name="T56" fmla="*/ 116 w 117"/>
              <a:gd name="T5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7" h="238">
                <a:moveTo>
                  <a:pt x="59" y="41"/>
                </a:moveTo>
                <a:cubicBezTo>
                  <a:pt x="70" y="41"/>
                  <a:pt x="79" y="32"/>
                  <a:pt x="79" y="21"/>
                </a:cubicBezTo>
                <a:cubicBezTo>
                  <a:pt x="79" y="9"/>
                  <a:pt x="70" y="0"/>
                  <a:pt x="59" y="0"/>
                </a:cubicBezTo>
                <a:cubicBezTo>
                  <a:pt x="47" y="0"/>
                  <a:pt x="38" y="9"/>
                  <a:pt x="38" y="21"/>
                </a:cubicBezTo>
                <a:cubicBezTo>
                  <a:pt x="38" y="32"/>
                  <a:pt x="47" y="41"/>
                  <a:pt x="59" y="41"/>
                </a:cubicBezTo>
                <a:close/>
                <a:moveTo>
                  <a:pt x="116" y="134"/>
                </a:moveTo>
                <a:cubicBezTo>
                  <a:pt x="116" y="134"/>
                  <a:pt x="96" y="73"/>
                  <a:pt x="92" y="64"/>
                </a:cubicBezTo>
                <a:cubicBezTo>
                  <a:pt x="88" y="56"/>
                  <a:pt x="79" y="51"/>
                  <a:pt x="59" y="51"/>
                </a:cubicBezTo>
                <a:cubicBezTo>
                  <a:pt x="38" y="51"/>
                  <a:pt x="29" y="56"/>
                  <a:pt x="25" y="64"/>
                </a:cubicBezTo>
                <a:cubicBezTo>
                  <a:pt x="21" y="73"/>
                  <a:pt x="1" y="134"/>
                  <a:pt x="1" y="134"/>
                </a:cubicBezTo>
                <a:cubicBezTo>
                  <a:pt x="0" y="137"/>
                  <a:pt x="2" y="140"/>
                  <a:pt x="5" y="142"/>
                </a:cubicBezTo>
                <a:cubicBezTo>
                  <a:pt x="9" y="143"/>
                  <a:pt x="12" y="141"/>
                  <a:pt x="14" y="139"/>
                </a:cubicBezTo>
                <a:cubicBezTo>
                  <a:pt x="34" y="91"/>
                  <a:pt x="34" y="91"/>
                  <a:pt x="34" y="91"/>
                </a:cubicBezTo>
                <a:cubicBezTo>
                  <a:pt x="20" y="175"/>
                  <a:pt x="20" y="175"/>
                  <a:pt x="20" y="175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33" y="175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9" y="235"/>
                  <a:pt x="49" y="231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62" y="175"/>
                  <a:pt x="62" y="175"/>
                  <a:pt x="62" y="175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6" y="231"/>
                </a:cubicBezTo>
                <a:cubicBezTo>
                  <a:pt x="85" y="231"/>
                  <a:pt x="84" y="175"/>
                  <a:pt x="84" y="175"/>
                </a:cubicBezTo>
                <a:cubicBezTo>
                  <a:pt x="97" y="175"/>
                  <a:pt x="97" y="175"/>
                  <a:pt x="97" y="175"/>
                </a:cubicBezTo>
                <a:cubicBezTo>
                  <a:pt x="83" y="91"/>
                  <a:pt x="83" y="91"/>
                  <a:pt x="83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1"/>
                  <a:pt x="108" y="143"/>
                  <a:pt x="112" y="142"/>
                </a:cubicBezTo>
                <a:cubicBezTo>
                  <a:pt x="115" y="140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74" name="Google Shape;204;p33">
            <a:extLst>
              <a:ext uri="{FF2B5EF4-FFF2-40B4-BE49-F238E27FC236}">
                <a16:creationId xmlns:a16="http://schemas.microsoft.com/office/drawing/2014/main" id="{B1AAD2D4-5DB3-DC4D-8235-8CA9936EA03F}"/>
              </a:ext>
            </a:extLst>
          </p:cNvPr>
          <p:cNvSpPr txBox="1">
            <a:spLocks/>
          </p:cNvSpPr>
          <p:nvPr/>
        </p:nvSpPr>
        <p:spPr>
          <a:xfrm>
            <a:off x="1" y="991537"/>
            <a:ext cx="9143999" cy="264650"/>
          </a:xfrm>
          <a:prstGeom prst="rect">
            <a:avLst/>
          </a:prstGeom>
          <a:solidFill>
            <a:srgbClr val="00B0F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b="1" dirty="0">
                <a:solidFill>
                  <a:schemeClr val="bg1"/>
                </a:solidFill>
                <a:latin typeface="Arial" panose="020B0604020202020204" pitchFamily="34" charset="0"/>
              </a:rPr>
              <a:t>Operación en campo I</a:t>
            </a: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54608E6F-38F1-5A4B-A31E-8357AC73A5EC}"/>
              </a:ext>
            </a:extLst>
          </p:cNvPr>
          <p:cNvSpPr/>
          <p:nvPr/>
        </p:nvSpPr>
        <p:spPr>
          <a:xfrm>
            <a:off x="1658677" y="272520"/>
            <a:ext cx="925690" cy="9256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1EA7BE5-5776-EE40-856A-5B4B3054B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7102" y="345279"/>
            <a:ext cx="659019" cy="659019"/>
          </a:xfrm>
          <a:prstGeom prst="rect">
            <a:avLst/>
          </a:prstGeom>
        </p:spPr>
      </p:pic>
      <p:pic>
        <p:nvPicPr>
          <p:cNvPr id="75" name="Google Shape;357;p54">
            <a:extLst>
              <a:ext uri="{FF2B5EF4-FFF2-40B4-BE49-F238E27FC236}">
                <a16:creationId xmlns:a16="http://schemas.microsoft.com/office/drawing/2014/main" id="{FCC5C3F3-6044-E442-9F72-8C6CBFDA27A9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361" y="216255"/>
            <a:ext cx="1075974" cy="506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479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5FDC371-0B17-4891-A1CD-775EDD02A494}"/>
              </a:ext>
            </a:extLst>
          </p:cNvPr>
          <p:cNvSpPr txBox="1"/>
          <p:nvPr/>
        </p:nvSpPr>
        <p:spPr>
          <a:xfrm>
            <a:off x="726014" y="1493355"/>
            <a:ext cx="23391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s-C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PROFESIONAL SOCIAL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Coordinar el componente social y realizar las socializaciones requeridas en proyectos de gestión catastral multipropósito </a:t>
            </a:r>
          </a:p>
          <a:p>
            <a:pPr algn="just" fontAlgn="ctr"/>
            <a:r>
              <a:rPr lang="es-CO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PERFIL: 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Profesionales en derecho, antropología, sociología, psicología, geografía y afines.                                                                                          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7FDA94-10B4-43FB-BFAB-4BF30CC0FA85}"/>
              </a:ext>
            </a:extLst>
          </p:cNvPr>
          <p:cNvSpPr txBox="1"/>
          <p:nvPr/>
        </p:nvSpPr>
        <p:spPr>
          <a:xfrm>
            <a:off x="0" y="529254"/>
            <a:ext cx="9143999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700" spc="2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Equipo</a:t>
            </a:r>
            <a:r>
              <a:rPr lang="en-US" sz="2700" spc="23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en-US" sz="2700" b="1" spc="23" dirty="0">
                <a:solidFill>
                  <a:schemeClr val="accent2"/>
                </a:solidFill>
                <a:latin typeface="+mj-lt"/>
              </a:rPr>
              <a:t>100%</a:t>
            </a:r>
            <a:r>
              <a:rPr lang="en-US" sz="2700" b="1" spc="23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700" spc="23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Municipio</a:t>
            </a: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id="{151A6761-2D7B-354E-8A76-BA8E4FD190B1}"/>
              </a:ext>
            </a:extLst>
          </p:cNvPr>
          <p:cNvSpPr txBox="1"/>
          <p:nvPr/>
        </p:nvSpPr>
        <p:spPr>
          <a:xfrm>
            <a:off x="3345898" y="1493355"/>
            <a:ext cx="25513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s-C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Edición, depuración y consolidación de productos cartográficos</a:t>
            </a:r>
          </a:p>
          <a:p>
            <a:pPr algn="just" fontAlgn="ctr"/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ctr"/>
            <a:r>
              <a:rPr lang="es-CO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PERFIL: 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Especialistas en Sistemas de Información Geográfica o Geomática.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Manejo de herramientas SIG y bases de datos geográficas, herramientas de procesamiento de datos geográficos, geomática, </a:t>
            </a: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2A7781FC-F128-0241-B053-E7D8DBB962C5}"/>
              </a:ext>
            </a:extLst>
          </p:cNvPr>
          <p:cNvSpPr txBox="1"/>
          <p:nvPr/>
        </p:nvSpPr>
        <p:spPr>
          <a:xfrm>
            <a:off x="6045757" y="1493355"/>
            <a:ext cx="28324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s-C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DE CALIDAD  </a:t>
            </a:r>
          </a:p>
          <a:p>
            <a:pPr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de calidad de los productos geográficos, alfanuméricos y documentales generados dentro del proyecto de gestión catastral multipropósito </a:t>
            </a:r>
          </a:p>
          <a:p>
            <a:pPr algn="just" fontAlgn="ctr"/>
            <a:r>
              <a:rPr lang="es-CO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PERFIL: 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Especialistas en Sistemas de Información Geográfica o Geomática. Manejo de herramientas SIG y bases de datos geográficas, herramientas de procesamiento de datos geográficos, geomática</a:t>
            </a:r>
          </a:p>
          <a:p>
            <a:pPr algn="just" fontAlgn="ctr"/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Calidad de información geográfica, Estándares de información, Validación y estructuras de datos</a:t>
            </a:r>
          </a:p>
        </p:txBody>
      </p:sp>
      <p:sp>
        <p:nvSpPr>
          <p:cNvPr id="33" name="Cheurón 32">
            <a:extLst>
              <a:ext uri="{FF2B5EF4-FFF2-40B4-BE49-F238E27FC236}">
                <a16:creationId xmlns:a16="http://schemas.microsoft.com/office/drawing/2014/main" id="{7F8107CE-BFBD-BD40-B866-B5806CD1D2E4}"/>
              </a:ext>
            </a:extLst>
          </p:cNvPr>
          <p:cNvSpPr/>
          <p:nvPr/>
        </p:nvSpPr>
        <p:spPr>
          <a:xfrm>
            <a:off x="549849" y="1546520"/>
            <a:ext cx="197431" cy="197431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44" name="Cheurón 43">
            <a:extLst>
              <a:ext uri="{FF2B5EF4-FFF2-40B4-BE49-F238E27FC236}">
                <a16:creationId xmlns:a16="http://schemas.microsoft.com/office/drawing/2014/main" id="{46375AFB-88FA-D34D-8988-B17828530C89}"/>
              </a:ext>
            </a:extLst>
          </p:cNvPr>
          <p:cNvSpPr/>
          <p:nvPr/>
        </p:nvSpPr>
        <p:spPr>
          <a:xfrm>
            <a:off x="3161994" y="1546520"/>
            <a:ext cx="197431" cy="197431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45" name="Cheurón 44">
            <a:extLst>
              <a:ext uri="{FF2B5EF4-FFF2-40B4-BE49-F238E27FC236}">
                <a16:creationId xmlns:a16="http://schemas.microsoft.com/office/drawing/2014/main" id="{6FAA4B91-C896-CA47-BAE9-13C1044F044B}"/>
              </a:ext>
            </a:extLst>
          </p:cNvPr>
          <p:cNvSpPr/>
          <p:nvPr/>
        </p:nvSpPr>
        <p:spPr>
          <a:xfrm>
            <a:off x="5878613" y="1546520"/>
            <a:ext cx="197431" cy="197431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grpSp>
        <p:nvGrpSpPr>
          <p:cNvPr id="26" name="Group 58">
            <a:extLst>
              <a:ext uri="{FF2B5EF4-FFF2-40B4-BE49-F238E27FC236}">
                <a16:creationId xmlns:a16="http://schemas.microsoft.com/office/drawing/2014/main" id="{8F553ACE-604B-AC4B-BC47-42CDFB3D505E}"/>
              </a:ext>
            </a:extLst>
          </p:cNvPr>
          <p:cNvGrpSpPr/>
          <p:nvPr/>
        </p:nvGrpSpPr>
        <p:grpSpPr>
          <a:xfrm>
            <a:off x="225333" y="3777393"/>
            <a:ext cx="2866688" cy="2526040"/>
            <a:chOff x="5410828" y="1430225"/>
            <a:chExt cx="4306056" cy="3794369"/>
          </a:xfrm>
        </p:grpSpPr>
        <p:grpSp>
          <p:nvGrpSpPr>
            <p:cNvPr id="27" name="Group 22">
              <a:extLst>
                <a:ext uri="{FF2B5EF4-FFF2-40B4-BE49-F238E27FC236}">
                  <a16:creationId xmlns:a16="http://schemas.microsoft.com/office/drawing/2014/main" id="{CF66D215-64DB-DC43-99C9-F9751C4C3EF4}"/>
                </a:ext>
              </a:extLst>
            </p:cNvPr>
            <p:cNvGrpSpPr/>
            <p:nvPr/>
          </p:nvGrpSpPr>
          <p:grpSpPr>
            <a:xfrm>
              <a:off x="5410828" y="1548595"/>
              <a:ext cx="4306056" cy="3675999"/>
              <a:chOff x="5011376" y="1303666"/>
              <a:chExt cx="4585051" cy="3914171"/>
            </a:xfrm>
            <a:solidFill>
              <a:schemeClr val="bg1">
                <a:lumMod val="95000"/>
              </a:schemeClr>
            </a:solidFill>
          </p:grpSpPr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6B9C403D-245A-1843-AED3-B4BE8DFD3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1376" y="1303666"/>
                <a:ext cx="1722701" cy="1847565"/>
              </a:xfrm>
              <a:custGeom>
                <a:avLst/>
                <a:gdLst>
                  <a:gd name="T0" fmla="*/ 4833 w 4883"/>
                  <a:gd name="T1" fmla="*/ 4194 h 5239"/>
                  <a:gd name="T2" fmla="*/ 4647 w 4883"/>
                  <a:gd name="T3" fmla="*/ 3815 h 5239"/>
                  <a:gd name="T4" fmla="*/ 4531 w 4883"/>
                  <a:gd name="T5" fmla="*/ 3637 h 5239"/>
                  <a:gd name="T6" fmla="*/ 4379 w 4883"/>
                  <a:gd name="T7" fmla="*/ 3601 h 5239"/>
                  <a:gd name="T8" fmla="*/ 4406 w 4883"/>
                  <a:gd name="T9" fmla="*/ 3447 h 5239"/>
                  <a:gd name="T10" fmla="*/ 4555 w 4883"/>
                  <a:gd name="T11" fmla="*/ 3429 h 5239"/>
                  <a:gd name="T12" fmla="*/ 4578 w 4883"/>
                  <a:gd name="T13" fmla="*/ 3358 h 5239"/>
                  <a:gd name="T14" fmla="*/ 4495 w 4883"/>
                  <a:gd name="T15" fmla="*/ 3171 h 5239"/>
                  <a:gd name="T16" fmla="*/ 4539 w 4883"/>
                  <a:gd name="T17" fmla="*/ 2867 h 5239"/>
                  <a:gd name="T18" fmla="*/ 4499 w 4883"/>
                  <a:gd name="T19" fmla="*/ 2539 h 5239"/>
                  <a:gd name="T20" fmla="*/ 4160 w 4883"/>
                  <a:gd name="T21" fmla="*/ 2004 h 5239"/>
                  <a:gd name="T22" fmla="*/ 4221 w 4883"/>
                  <a:gd name="T23" fmla="*/ 1466 h 5239"/>
                  <a:gd name="T24" fmla="*/ 4207 w 4883"/>
                  <a:gd name="T25" fmla="*/ 1339 h 5239"/>
                  <a:gd name="T26" fmla="*/ 4285 w 4883"/>
                  <a:gd name="T27" fmla="*/ 1035 h 5239"/>
                  <a:gd name="T28" fmla="*/ 4244 w 4883"/>
                  <a:gd name="T29" fmla="*/ 1003 h 5239"/>
                  <a:gd name="T30" fmla="*/ 4057 w 4883"/>
                  <a:gd name="T31" fmla="*/ 677 h 5239"/>
                  <a:gd name="T32" fmla="*/ 4080 w 4883"/>
                  <a:gd name="T33" fmla="*/ 301 h 5239"/>
                  <a:gd name="T34" fmla="*/ 4036 w 4883"/>
                  <a:gd name="T35" fmla="*/ 1 h 5239"/>
                  <a:gd name="T36" fmla="*/ 1961 w 4883"/>
                  <a:gd name="T37" fmla="*/ 1004 h 5239"/>
                  <a:gd name="T38" fmla="*/ 283 w 4883"/>
                  <a:gd name="T39" fmla="*/ 2108 h 5239"/>
                  <a:gd name="T40" fmla="*/ 0 w 4883"/>
                  <a:gd name="T41" fmla="*/ 2242 h 5239"/>
                  <a:gd name="T42" fmla="*/ 74 w 4883"/>
                  <a:gd name="T43" fmla="*/ 2420 h 5239"/>
                  <a:gd name="T44" fmla="*/ 172 w 4883"/>
                  <a:gd name="T45" fmla="*/ 2912 h 5239"/>
                  <a:gd name="T46" fmla="*/ 423 w 4883"/>
                  <a:gd name="T47" fmla="*/ 3223 h 5239"/>
                  <a:gd name="T48" fmla="*/ 410 w 4883"/>
                  <a:gd name="T49" fmla="*/ 3422 h 5239"/>
                  <a:gd name="T50" fmla="*/ 269 w 4883"/>
                  <a:gd name="T51" fmla="*/ 3607 h 5239"/>
                  <a:gd name="T52" fmla="*/ 360 w 4883"/>
                  <a:gd name="T53" fmla="*/ 3996 h 5239"/>
                  <a:gd name="T54" fmla="*/ 317 w 4883"/>
                  <a:gd name="T55" fmla="*/ 4118 h 5239"/>
                  <a:gd name="T56" fmla="*/ 391 w 4883"/>
                  <a:gd name="T57" fmla="*/ 4174 h 5239"/>
                  <a:gd name="T58" fmla="*/ 456 w 4883"/>
                  <a:gd name="T59" fmla="*/ 4298 h 5239"/>
                  <a:gd name="T60" fmla="*/ 517 w 4883"/>
                  <a:gd name="T61" fmla="*/ 4358 h 5239"/>
                  <a:gd name="T62" fmla="*/ 629 w 4883"/>
                  <a:gd name="T63" fmla="*/ 4374 h 5239"/>
                  <a:gd name="T64" fmla="*/ 766 w 4883"/>
                  <a:gd name="T65" fmla="*/ 4366 h 5239"/>
                  <a:gd name="T66" fmla="*/ 854 w 4883"/>
                  <a:gd name="T67" fmla="*/ 4445 h 5239"/>
                  <a:gd name="T68" fmla="*/ 902 w 4883"/>
                  <a:gd name="T69" fmla="*/ 4555 h 5239"/>
                  <a:gd name="T70" fmla="*/ 1111 w 4883"/>
                  <a:gd name="T71" fmla="*/ 4781 h 5239"/>
                  <a:gd name="T72" fmla="*/ 1202 w 4883"/>
                  <a:gd name="T73" fmla="*/ 4984 h 5239"/>
                  <a:gd name="T74" fmla="*/ 1682 w 4883"/>
                  <a:gd name="T75" fmla="*/ 5239 h 5239"/>
                  <a:gd name="T76" fmla="*/ 1564 w 4883"/>
                  <a:gd name="T77" fmla="*/ 4848 h 5239"/>
                  <a:gd name="T78" fmla="*/ 1726 w 4883"/>
                  <a:gd name="T79" fmla="*/ 4758 h 5239"/>
                  <a:gd name="T80" fmla="*/ 1934 w 4883"/>
                  <a:gd name="T81" fmla="*/ 4795 h 5239"/>
                  <a:gd name="T82" fmla="*/ 2139 w 4883"/>
                  <a:gd name="T83" fmla="*/ 4648 h 5239"/>
                  <a:gd name="T84" fmla="*/ 2040 w 4883"/>
                  <a:gd name="T85" fmla="*/ 4528 h 5239"/>
                  <a:gd name="T86" fmla="*/ 2043 w 4883"/>
                  <a:gd name="T87" fmla="*/ 4494 h 5239"/>
                  <a:gd name="T88" fmla="*/ 2404 w 4883"/>
                  <a:gd name="T89" fmla="*/ 4429 h 5239"/>
                  <a:gd name="T90" fmla="*/ 2450 w 4883"/>
                  <a:gd name="T91" fmla="*/ 4714 h 5239"/>
                  <a:gd name="T92" fmla="*/ 2964 w 4883"/>
                  <a:gd name="T93" fmla="*/ 4630 h 5239"/>
                  <a:gd name="T94" fmla="*/ 3128 w 4883"/>
                  <a:gd name="T95" fmla="*/ 4855 h 5239"/>
                  <a:gd name="T96" fmla="*/ 3187 w 4883"/>
                  <a:gd name="T97" fmla="*/ 4833 h 5239"/>
                  <a:gd name="T98" fmla="*/ 3606 w 4883"/>
                  <a:gd name="T99" fmla="*/ 4836 h 5239"/>
                  <a:gd name="T100" fmla="*/ 3917 w 4883"/>
                  <a:gd name="T101" fmla="*/ 4953 h 5239"/>
                  <a:gd name="T102" fmla="*/ 3910 w 4883"/>
                  <a:gd name="T103" fmla="*/ 5059 h 5239"/>
                  <a:gd name="T104" fmla="*/ 4030 w 4883"/>
                  <a:gd name="T105" fmla="*/ 5148 h 5239"/>
                  <a:gd name="T106" fmla="*/ 4106 w 4883"/>
                  <a:gd name="T107" fmla="*/ 5165 h 5239"/>
                  <a:gd name="T108" fmla="*/ 4347 w 4883"/>
                  <a:gd name="T109" fmla="*/ 4875 h 5239"/>
                  <a:gd name="T110" fmla="*/ 4871 w 4883"/>
                  <a:gd name="T111" fmla="*/ 4484 h 5239"/>
                  <a:gd name="T112" fmla="*/ 4770 w 4883"/>
                  <a:gd name="T113" fmla="*/ 4274 h 5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83" h="5239">
                    <a:moveTo>
                      <a:pt x="4770" y="4274"/>
                    </a:moveTo>
                    <a:lnTo>
                      <a:pt x="4833" y="4194"/>
                    </a:lnTo>
                    <a:lnTo>
                      <a:pt x="4531" y="3933"/>
                    </a:lnTo>
                    <a:lnTo>
                      <a:pt x="4647" y="3815"/>
                    </a:lnTo>
                    <a:lnTo>
                      <a:pt x="4607" y="3669"/>
                    </a:lnTo>
                    <a:lnTo>
                      <a:pt x="4531" y="3637"/>
                    </a:lnTo>
                    <a:lnTo>
                      <a:pt x="4419" y="3708"/>
                    </a:lnTo>
                    <a:lnTo>
                      <a:pt x="4379" y="3601"/>
                    </a:lnTo>
                    <a:lnTo>
                      <a:pt x="4443" y="3536"/>
                    </a:lnTo>
                    <a:lnTo>
                      <a:pt x="4406" y="3447"/>
                    </a:lnTo>
                    <a:lnTo>
                      <a:pt x="4521" y="3465"/>
                    </a:lnTo>
                    <a:lnTo>
                      <a:pt x="4555" y="3429"/>
                    </a:lnTo>
                    <a:lnTo>
                      <a:pt x="4481" y="3355"/>
                    </a:lnTo>
                    <a:lnTo>
                      <a:pt x="4578" y="3358"/>
                    </a:lnTo>
                    <a:lnTo>
                      <a:pt x="4344" y="3239"/>
                    </a:lnTo>
                    <a:lnTo>
                      <a:pt x="4495" y="3171"/>
                    </a:lnTo>
                    <a:lnTo>
                      <a:pt x="4410" y="3057"/>
                    </a:lnTo>
                    <a:lnTo>
                      <a:pt x="4539" y="2867"/>
                    </a:lnTo>
                    <a:lnTo>
                      <a:pt x="4393" y="2615"/>
                    </a:lnTo>
                    <a:lnTo>
                      <a:pt x="4499" y="2539"/>
                    </a:lnTo>
                    <a:lnTo>
                      <a:pt x="3946" y="2144"/>
                    </a:lnTo>
                    <a:lnTo>
                      <a:pt x="4160" y="2004"/>
                    </a:lnTo>
                    <a:lnTo>
                      <a:pt x="4335" y="1669"/>
                    </a:lnTo>
                    <a:lnTo>
                      <a:pt x="4221" y="1466"/>
                    </a:lnTo>
                    <a:lnTo>
                      <a:pt x="4089" y="1423"/>
                    </a:lnTo>
                    <a:lnTo>
                      <a:pt x="4207" y="1339"/>
                    </a:lnTo>
                    <a:lnTo>
                      <a:pt x="4124" y="1137"/>
                    </a:lnTo>
                    <a:lnTo>
                      <a:pt x="4285" y="1035"/>
                    </a:lnTo>
                    <a:lnTo>
                      <a:pt x="4279" y="1019"/>
                    </a:lnTo>
                    <a:lnTo>
                      <a:pt x="4244" y="1003"/>
                    </a:lnTo>
                    <a:lnTo>
                      <a:pt x="4126" y="873"/>
                    </a:lnTo>
                    <a:lnTo>
                      <a:pt x="4057" y="677"/>
                    </a:lnTo>
                    <a:lnTo>
                      <a:pt x="4060" y="495"/>
                    </a:lnTo>
                    <a:lnTo>
                      <a:pt x="4080" y="301"/>
                    </a:lnTo>
                    <a:lnTo>
                      <a:pt x="4038" y="0"/>
                    </a:lnTo>
                    <a:lnTo>
                      <a:pt x="4036" y="1"/>
                    </a:lnTo>
                    <a:lnTo>
                      <a:pt x="2942" y="356"/>
                    </a:lnTo>
                    <a:lnTo>
                      <a:pt x="1961" y="1004"/>
                    </a:lnTo>
                    <a:lnTo>
                      <a:pt x="946" y="1605"/>
                    </a:lnTo>
                    <a:lnTo>
                      <a:pt x="283" y="2108"/>
                    </a:lnTo>
                    <a:lnTo>
                      <a:pt x="99" y="2170"/>
                    </a:lnTo>
                    <a:lnTo>
                      <a:pt x="0" y="2242"/>
                    </a:lnTo>
                    <a:lnTo>
                      <a:pt x="0" y="2242"/>
                    </a:lnTo>
                    <a:lnTo>
                      <a:pt x="74" y="2420"/>
                    </a:lnTo>
                    <a:lnTo>
                      <a:pt x="123" y="2762"/>
                    </a:lnTo>
                    <a:lnTo>
                      <a:pt x="172" y="2912"/>
                    </a:lnTo>
                    <a:lnTo>
                      <a:pt x="347" y="3106"/>
                    </a:lnTo>
                    <a:lnTo>
                      <a:pt x="423" y="3223"/>
                    </a:lnTo>
                    <a:lnTo>
                      <a:pt x="438" y="3377"/>
                    </a:lnTo>
                    <a:lnTo>
                      <a:pt x="410" y="3422"/>
                    </a:lnTo>
                    <a:lnTo>
                      <a:pt x="297" y="3536"/>
                    </a:lnTo>
                    <a:lnTo>
                      <a:pt x="269" y="3607"/>
                    </a:lnTo>
                    <a:lnTo>
                      <a:pt x="365" y="3946"/>
                    </a:lnTo>
                    <a:lnTo>
                      <a:pt x="360" y="3996"/>
                    </a:lnTo>
                    <a:lnTo>
                      <a:pt x="322" y="4083"/>
                    </a:lnTo>
                    <a:lnTo>
                      <a:pt x="317" y="4118"/>
                    </a:lnTo>
                    <a:lnTo>
                      <a:pt x="332" y="4144"/>
                    </a:lnTo>
                    <a:lnTo>
                      <a:pt x="391" y="4174"/>
                    </a:lnTo>
                    <a:lnTo>
                      <a:pt x="414" y="4199"/>
                    </a:lnTo>
                    <a:lnTo>
                      <a:pt x="456" y="4298"/>
                    </a:lnTo>
                    <a:lnTo>
                      <a:pt x="482" y="4341"/>
                    </a:lnTo>
                    <a:lnTo>
                      <a:pt x="517" y="4358"/>
                    </a:lnTo>
                    <a:lnTo>
                      <a:pt x="589" y="4373"/>
                    </a:lnTo>
                    <a:lnTo>
                      <a:pt x="629" y="4374"/>
                    </a:lnTo>
                    <a:lnTo>
                      <a:pt x="719" y="4361"/>
                    </a:lnTo>
                    <a:lnTo>
                      <a:pt x="766" y="4366"/>
                    </a:lnTo>
                    <a:lnTo>
                      <a:pt x="829" y="4400"/>
                    </a:lnTo>
                    <a:lnTo>
                      <a:pt x="854" y="4445"/>
                    </a:lnTo>
                    <a:lnTo>
                      <a:pt x="869" y="4497"/>
                    </a:lnTo>
                    <a:lnTo>
                      <a:pt x="902" y="4555"/>
                    </a:lnTo>
                    <a:lnTo>
                      <a:pt x="1083" y="4729"/>
                    </a:lnTo>
                    <a:lnTo>
                      <a:pt x="1111" y="4781"/>
                    </a:lnTo>
                    <a:lnTo>
                      <a:pt x="1177" y="4936"/>
                    </a:lnTo>
                    <a:lnTo>
                      <a:pt x="1202" y="4984"/>
                    </a:lnTo>
                    <a:lnTo>
                      <a:pt x="1292" y="5060"/>
                    </a:lnTo>
                    <a:lnTo>
                      <a:pt x="1682" y="5239"/>
                    </a:lnTo>
                    <a:lnTo>
                      <a:pt x="1662" y="5166"/>
                    </a:lnTo>
                    <a:lnTo>
                      <a:pt x="1564" y="4848"/>
                    </a:lnTo>
                    <a:lnTo>
                      <a:pt x="1693" y="4768"/>
                    </a:lnTo>
                    <a:lnTo>
                      <a:pt x="1726" y="4758"/>
                    </a:lnTo>
                    <a:lnTo>
                      <a:pt x="1795" y="4823"/>
                    </a:lnTo>
                    <a:lnTo>
                      <a:pt x="1934" y="4795"/>
                    </a:lnTo>
                    <a:lnTo>
                      <a:pt x="1955" y="4723"/>
                    </a:lnTo>
                    <a:lnTo>
                      <a:pt x="2139" y="4648"/>
                    </a:lnTo>
                    <a:lnTo>
                      <a:pt x="2139" y="4648"/>
                    </a:lnTo>
                    <a:lnTo>
                      <a:pt x="2040" y="4528"/>
                    </a:lnTo>
                    <a:lnTo>
                      <a:pt x="2040" y="4528"/>
                    </a:lnTo>
                    <a:lnTo>
                      <a:pt x="2043" y="4494"/>
                    </a:lnTo>
                    <a:lnTo>
                      <a:pt x="2327" y="4379"/>
                    </a:lnTo>
                    <a:lnTo>
                      <a:pt x="2404" y="4429"/>
                    </a:lnTo>
                    <a:lnTo>
                      <a:pt x="2445" y="4688"/>
                    </a:lnTo>
                    <a:lnTo>
                      <a:pt x="2450" y="4714"/>
                    </a:lnTo>
                    <a:lnTo>
                      <a:pt x="2837" y="4591"/>
                    </a:lnTo>
                    <a:lnTo>
                      <a:pt x="2964" y="4630"/>
                    </a:lnTo>
                    <a:lnTo>
                      <a:pt x="3046" y="4709"/>
                    </a:lnTo>
                    <a:lnTo>
                      <a:pt x="3128" y="4855"/>
                    </a:lnTo>
                    <a:lnTo>
                      <a:pt x="3128" y="4855"/>
                    </a:lnTo>
                    <a:lnTo>
                      <a:pt x="3187" y="4833"/>
                    </a:lnTo>
                    <a:lnTo>
                      <a:pt x="3405" y="4721"/>
                    </a:lnTo>
                    <a:lnTo>
                      <a:pt x="3606" y="4836"/>
                    </a:lnTo>
                    <a:lnTo>
                      <a:pt x="3814" y="4805"/>
                    </a:lnTo>
                    <a:lnTo>
                      <a:pt x="3917" y="4953"/>
                    </a:lnTo>
                    <a:lnTo>
                      <a:pt x="3917" y="4953"/>
                    </a:lnTo>
                    <a:lnTo>
                      <a:pt x="3910" y="5059"/>
                    </a:lnTo>
                    <a:lnTo>
                      <a:pt x="3910" y="5059"/>
                    </a:lnTo>
                    <a:lnTo>
                      <a:pt x="4030" y="5148"/>
                    </a:lnTo>
                    <a:lnTo>
                      <a:pt x="4059" y="5149"/>
                    </a:lnTo>
                    <a:lnTo>
                      <a:pt x="4106" y="5165"/>
                    </a:lnTo>
                    <a:lnTo>
                      <a:pt x="4126" y="5106"/>
                    </a:lnTo>
                    <a:lnTo>
                      <a:pt x="4347" y="4875"/>
                    </a:lnTo>
                    <a:lnTo>
                      <a:pt x="4566" y="4711"/>
                    </a:lnTo>
                    <a:lnTo>
                      <a:pt x="4871" y="4484"/>
                    </a:lnTo>
                    <a:lnTo>
                      <a:pt x="4883" y="4428"/>
                    </a:lnTo>
                    <a:lnTo>
                      <a:pt x="4770" y="4274"/>
                    </a:lnTo>
                    <a:close/>
                  </a:path>
                </a:pathLst>
              </a:custGeom>
              <a:grpFill/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45713" tIns="22856" rIns="45713" bIns="22856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900"/>
              </a:p>
            </p:txBody>
          </p:sp>
          <p:sp>
            <p:nvSpPr>
              <p:cNvPr id="60" name="Freeform 7">
                <a:extLst>
                  <a:ext uri="{FF2B5EF4-FFF2-40B4-BE49-F238E27FC236}">
                    <a16:creationId xmlns:a16="http://schemas.microsoft.com/office/drawing/2014/main" id="{F0FB88C8-14EA-0F44-A2F3-9485D24471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0769" y="2856001"/>
                <a:ext cx="1598895" cy="763999"/>
              </a:xfrm>
              <a:custGeom>
                <a:avLst/>
                <a:gdLst>
                  <a:gd name="T0" fmla="*/ 4516 w 4532"/>
                  <a:gd name="T1" fmla="*/ 580 h 2168"/>
                  <a:gd name="T2" fmla="*/ 4348 w 4532"/>
                  <a:gd name="T3" fmla="*/ 291 h 2168"/>
                  <a:gd name="T4" fmla="*/ 4035 w 4532"/>
                  <a:gd name="T5" fmla="*/ 494 h 2168"/>
                  <a:gd name="T6" fmla="*/ 3972 w 4532"/>
                  <a:gd name="T7" fmla="*/ 441 h 2168"/>
                  <a:gd name="T8" fmla="*/ 3990 w 4532"/>
                  <a:gd name="T9" fmla="*/ 302 h 2168"/>
                  <a:gd name="T10" fmla="*/ 3622 w 4532"/>
                  <a:gd name="T11" fmla="*/ 341 h 2168"/>
                  <a:gd name="T12" fmla="*/ 3642 w 4532"/>
                  <a:gd name="T13" fmla="*/ 256 h 2168"/>
                  <a:gd name="T14" fmla="*/ 3421 w 4532"/>
                  <a:gd name="T15" fmla="*/ 72 h 2168"/>
                  <a:gd name="T16" fmla="*/ 3087 w 4532"/>
                  <a:gd name="T17" fmla="*/ 48 h 2168"/>
                  <a:gd name="T18" fmla="*/ 3044 w 4532"/>
                  <a:gd name="T19" fmla="*/ 146 h 2168"/>
                  <a:gd name="T20" fmla="*/ 2938 w 4532"/>
                  <a:gd name="T21" fmla="*/ 138 h 2168"/>
                  <a:gd name="T22" fmla="*/ 2665 w 4532"/>
                  <a:gd name="T23" fmla="*/ 268 h 2168"/>
                  <a:gd name="T24" fmla="*/ 2753 w 4532"/>
                  <a:gd name="T25" fmla="*/ 389 h 2168"/>
                  <a:gd name="T26" fmla="*/ 2659 w 4532"/>
                  <a:gd name="T27" fmla="*/ 499 h 2168"/>
                  <a:gd name="T28" fmla="*/ 2496 w 4532"/>
                  <a:gd name="T29" fmla="*/ 508 h 2168"/>
                  <a:gd name="T30" fmla="*/ 2470 w 4532"/>
                  <a:gd name="T31" fmla="*/ 340 h 2168"/>
                  <a:gd name="T32" fmla="*/ 2141 w 4532"/>
                  <a:gd name="T33" fmla="*/ 516 h 2168"/>
                  <a:gd name="T34" fmla="*/ 1975 w 4532"/>
                  <a:gd name="T35" fmla="*/ 522 h 2168"/>
                  <a:gd name="T36" fmla="*/ 1973 w 4532"/>
                  <a:gd name="T37" fmla="*/ 395 h 2168"/>
                  <a:gd name="T38" fmla="*/ 1901 w 4532"/>
                  <a:gd name="T39" fmla="*/ 384 h 2168"/>
                  <a:gd name="T40" fmla="*/ 1617 w 4532"/>
                  <a:gd name="T41" fmla="*/ 557 h 2168"/>
                  <a:gd name="T42" fmla="*/ 1355 w 4532"/>
                  <a:gd name="T43" fmla="*/ 710 h 2168"/>
                  <a:gd name="T44" fmla="*/ 1169 w 4532"/>
                  <a:gd name="T45" fmla="*/ 575 h 2168"/>
                  <a:gd name="T46" fmla="*/ 1134 w 4532"/>
                  <a:gd name="T47" fmla="*/ 615 h 2168"/>
                  <a:gd name="T48" fmla="*/ 1186 w 4532"/>
                  <a:gd name="T49" fmla="*/ 692 h 2168"/>
                  <a:gd name="T50" fmla="*/ 1066 w 4532"/>
                  <a:gd name="T51" fmla="*/ 811 h 2168"/>
                  <a:gd name="T52" fmla="*/ 961 w 4532"/>
                  <a:gd name="T53" fmla="*/ 875 h 2168"/>
                  <a:gd name="T54" fmla="*/ 731 w 4532"/>
                  <a:gd name="T55" fmla="*/ 900 h 2168"/>
                  <a:gd name="T56" fmla="*/ 438 w 4532"/>
                  <a:gd name="T57" fmla="*/ 772 h 2168"/>
                  <a:gd name="T58" fmla="*/ 287 w 4532"/>
                  <a:gd name="T59" fmla="*/ 605 h 2168"/>
                  <a:gd name="T60" fmla="*/ 202 w 4532"/>
                  <a:gd name="T61" fmla="*/ 709 h 2168"/>
                  <a:gd name="T62" fmla="*/ 46 w 4532"/>
                  <a:gd name="T63" fmla="*/ 784 h 2168"/>
                  <a:gd name="T64" fmla="*/ 19 w 4532"/>
                  <a:gd name="T65" fmla="*/ 812 h 2168"/>
                  <a:gd name="T66" fmla="*/ 5 w 4532"/>
                  <a:gd name="T67" fmla="*/ 1196 h 2168"/>
                  <a:gd name="T68" fmla="*/ 139 w 4532"/>
                  <a:gd name="T69" fmla="*/ 1368 h 2168"/>
                  <a:gd name="T70" fmla="*/ 405 w 4532"/>
                  <a:gd name="T71" fmla="*/ 1139 h 2168"/>
                  <a:gd name="T72" fmla="*/ 554 w 4532"/>
                  <a:gd name="T73" fmla="*/ 1241 h 2168"/>
                  <a:gd name="T74" fmla="*/ 788 w 4532"/>
                  <a:gd name="T75" fmla="*/ 1469 h 2168"/>
                  <a:gd name="T76" fmla="*/ 920 w 4532"/>
                  <a:gd name="T77" fmla="*/ 1661 h 2168"/>
                  <a:gd name="T78" fmla="*/ 1187 w 4532"/>
                  <a:gd name="T79" fmla="*/ 1839 h 2168"/>
                  <a:gd name="T80" fmla="*/ 1296 w 4532"/>
                  <a:gd name="T81" fmla="*/ 1897 h 2168"/>
                  <a:gd name="T82" fmla="*/ 1623 w 4532"/>
                  <a:gd name="T83" fmla="*/ 1921 h 2168"/>
                  <a:gd name="T84" fmla="*/ 1867 w 4532"/>
                  <a:gd name="T85" fmla="*/ 1959 h 2168"/>
                  <a:gd name="T86" fmla="*/ 2014 w 4532"/>
                  <a:gd name="T87" fmla="*/ 2064 h 2168"/>
                  <a:gd name="T88" fmla="*/ 2080 w 4532"/>
                  <a:gd name="T89" fmla="*/ 2168 h 2168"/>
                  <a:gd name="T90" fmla="*/ 2356 w 4532"/>
                  <a:gd name="T91" fmla="*/ 1913 h 2168"/>
                  <a:gd name="T92" fmla="*/ 2525 w 4532"/>
                  <a:gd name="T93" fmla="*/ 1835 h 2168"/>
                  <a:gd name="T94" fmla="*/ 2812 w 4532"/>
                  <a:gd name="T95" fmla="*/ 1874 h 2168"/>
                  <a:gd name="T96" fmla="*/ 2809 w 4532"/>
                  <a:gd name="T97" fmla="*/ 1543 h 2168"/>
                  <a:gd name="T98" fmla="*/ 2993 w 4532"/>
                  <a:gd name="T99" fmla="*/ 1639 h 2168"/>
                  <a:gd name="T100" fmla="*/ 3141 w 4532"/>
                  <a:gd name="T101" fmla="*/ 1518 h 2168"/>
                  <a:gd name="T102" fmla="*/ 3369 w 4532"/>
                  <a:gd name="T103" fmla="*/ 1596 h 2168"/>
                  <a:gd name="T104" fmla="*/ 3405 w 4532"/>
                  <a:gd name="T105" fmla="*/ 1588 h 2168"/>
                  <a:gd name="T106" fmla="*/ 3952 w 4532"/>
                  <a:gd name="T107" fmla="*/ 1426 h 2168"/>
                  <a:gd name="T108" fmla="*/ 4088 w 4532"/>
                  <a:gd name="T109" fmla="*/ 1390 h 2168"/>
                  <a:gd name="T110" fmla="*/ 4353 w 4532"/>
                  <a:gd name="T111" fmla="*/ 1275 h 2168"/>
                  <a:gd name="T112" fmla="*/ 4442 w 4532"/>
                  <a:gd name="T113" fmla="*/ 871 h 2168"/>
                  <a:gd name="T114" fmla="*/ 4399 w 4532"/>
                  <a:gd name="T115" fmla="*/ 644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532" h="2168">
                    <a:moveTo>
                      <a:pt x="4399" y="644"/>
                    </a:moveTo>
                    <a:lnTo>
                      <a:pt x="4516" y="580"/>
                    </a:lnTo>
                    <a:lnTo>
                      <a:pt x="4532" y="438"/>
                    </a:lnTo>
                    <a:lnTo>
                      <a:pt x="4348" y="291"/>
                    </a:lnTo>
                    <a:lnTo>
                      <a:pt x="4109" y="482"/>
                    </a:lnTo>
                    <a:lnTo>
                      <a:pt x="4035" y="494"/>
                    </a:lnTo>
                    <a:lnTo>
                      <a:pt x="3972" y="442"/>
                    </a:lnTo>
                    <a:lnTo>
                      <a:pt x="3972" y="441"/>
                    </a:lnTo>
                    <a:lnTo>
                      <a:pt x="3990" y="302"/>
                    </a:lnTo>
                    <a:lnTo>
                      <a:pt x="3990" y="302"/>
                    </a:lnTo>
                    <a:lnTo>
                      <a:pt x="3622" y="341"/>
                    </a:lnTo>
                    <a:lnTo>
                      <a:pt x="3622" y="341"/>
                    </a:lnTo>
                    <a:lnTo>
                      <a:pt x="3642" y="256"/>
                    </a:lnTo>
                    <a:lnTo>
                      <a:pt x="3642" y="256"/>
                    </a:lnTo>
                    <a:lnTo>
                      <a:pt x="3526" y="246"/>
                    </a:lnTo>
                    <a:lnTo>
                      <a:pt x="3421" y="72"/>
                    </a:lnTo>
                    <a:lnTo>
                      <a:pt x="3217" y="0"/>
                    </a:lnTo>
                    <a:lnTo>
                      <a:pt x="3087" y="48"/>
                    </a:lnTo>
                    <a:lnTo>
                      <a:pt x="3044" y="146"/>
                    </a:lnTo>
                    <a:lnTo>
                      <a:pt x="3044" y="146"/>
                    </a:lnTo>
                    <a:lnTo>
                      <a:pt x="3024" y="88"/>
                    </a:lnTo>
                    <a:lnTo>
                      <a:pt x="2938" y="138"/>
                    </a:lnTo>
                    <a:lnTo>
                      <a:pt x="2685" y="71"/>
                    </a:lnTo>
                    <a:lnTo>
                      <a:pt x="2665" y="268"/>
                    </a:lnTo>
                    <a:lnTo>
                      <a:pt x="2665" y="268"/>
                    </a:lnTo>
                    <a:lnTo>
                      <a:pt x="2753" y="389"/>
                    </a:lnTo>
                    <a:lnTo>
                      <a:pt x="2753" y="389"/>
                    </a:lnTo>
                    <a:lnTo>
                      <a:pt x="2659" y="499"/>
                    </a:lnTo>
                    <a:lnTo>
                      <a:pt x="2496" y="508"/>
                    </a:lnTo>
                    <a:lnTo>
                      <a:pt x="2496" y="508"/>
                    </a:lnTo>
                    <a:lnTo>
                      <a:pt x="2470" y="340"/>
                    </a:lnTo>
                    <a:lnTo>
                      <a:pt x="2470" y="340"/>
                    </a:lnTo>
                    <a:lnTo>
                      <a:pt x="2355" y="465"/>
                    </a:lnTo>
                    <a:lnTo>
                      <a:pt x="2141" y="516"/>
                    </a:lnTo>
                    <a:lnTo>
                      <a:pt x="2130" y="612"/>
                    </a:lnTo>
                    <a:lnTo>
                      <a:pt x="1975" y="522"/>
                    </a:lnTo>
                    <a:lnTo>
                      <a:pt x="1952" y="483"/>
                    </a:lnTo>
                    <a:lnTo>
                      <a:pt x="1973" y="395"/>
                    </a:lnTo>
                    <a:lnTo>
                      <a:pt x="1973" y="395"/>
                    </a:lnTo>
                    <a:lnTo>
                      <a:pt x="1901" y="384"/>
                    </a:lnTo>
                    <a:lnTo>
                      <a:pt x="1794" y="418"/>
                    </a:lnTo>
                    <a:lnTo>
                      <a:pt x="1617" y="557"/>
                    </a:lnTo>
                    <a:lnTo>
                      <a:pt x="1383" y="593"/>
                    </a:lnTo>
                    <a:lnTo>
                      <a:pt x="1355" y="710"/>
                    </a:lnTo>
                    <a:lnTo>
                      <a:pt x="1262" y="703"/>
                    </a:lnTo>
                    <a:lnTo>
                      <a:pt x="1169" y="575"/>
                    </a:lnTo>
                    <a:lnTo>
                      <a:pt x="1134" y="615"/>
                    </a:lnTo>
                    <a:lnTo>
                      <a:pt x="1134" y="615"/>
                    </a:lnTo>
                    <a:lnTo>
                      <a:pt x="1186" y="692"/>
                    </a:lnTo>
                    <a:lnTo>
                      <a:pt x="1186" y="692"/>
                    </a:lnTo>
                    <a:lnTo>
                      <a:pt x="1079" y="693"/>
                    </a:lnTo>
                    <a:lnTo>
                      <a:pt x="1066" y="811"/>
                    </a:lnTo>
                    <a:lnTo>
                      <a:pt x="1032" y="852"/>
                    </a:lnTo>
                    <a:lnTo>
                      <a:pt x="961" y="875"/>
                    </a:lnTo>
                    <a:lnTo>
                      <a:pt x="826" y="831"/>
                    </a:lnTo>
                    <a:lnTo>
                      <a:pt x="731" y="900"/>
                    </a:lnTo>
                    <a:lnTo>
                      <a:pt x="571" y="768"/>
                    </a:lnTo>
                    <a:lnTo>
                      <a:pt x="438" y="772"/>
                    </a:lnTo>
                    <a:lnTo>
                      <a:pt x="333" y="624"/>
                    </a:lnTo>
                    <a:lnTo>
                      <a:pt x="287" y="605"/>
                    </a:lnTo>
                    <a:lnTo>
                      <a:pt x="239" y="623"/>
                    </a:lnTo>
                    <a:lnTo>
                      <a:pt x="202" y="709"/>
                    </a:lnTo>
                    <a:lnTo>
                      <a:pt x="84" y="706"/>
                    </a:lnTo>
                    <a:lnTo>
                      <a:pt x="46" y="784"/>
                    </a:lnTo>
                    <a:lnTo>
                      <a:pt x="108" y="786"/>
                    </a:lnTo>
                    <a:lnTo>
                      <a:pt x="19" y="812"/>
                    </a:lnTo>
                    <a:lnTo>
                      <a:pt x="0" y="911"/>
                    </a:lnTo>
                    <a:lnTo>
                      <a:pt x="5" y="1196"/>
                    </a:lnTo>
                    <a:lnTo>
                      <a:pt x="53" y="1331"/>
                    </a:lnTo>
                    <a:lnTo>
                      <a:pt x="139" y="1368"/>
                    </a:lnTo>
                    <a:lnTo>
                      <a:pt x="252" y="1350"/>
                    </a:lnTo>
                    <a:lnTo>
                      <a:pt x="405" y="1139"/>
                    </a:lnTo>
                    <a:lnTo>
                      <a:pt x="458" y="1116"/>
                    </a:lnTo>
                    <a:lnTo>
                      <a:pt x="554" y="1241"/>
                    </a:lnTo>
                    <a:lnTo>
                      <a:pt x="529" y="1402"/>
                    </a:lnTo>
                    <a:lnTo>
                      <a:pt x="788" y="1469"/>
                    </a:lnTo>
                    <a:lnTo>
                      <a:pt x="761" y="1628"/>
                    </a:lnTo>
                    <a:lnTo>
                      <a:pt x="920" y="1661"/>
                    </a:lnTo>
                    <a:lnTo>
                      <a:pt x="1043" y="1853"/>
                    </a:lnTo>
                    <a:lnTo>
                      <a:pt x="1187" y="1839"/>
                    </a:lnTo>
                    <a:lnTo>
                      <a:pt x="1174" y="2034"/>
                    </a:lnTo>
                    <a:lnTo>
                      <a:pt x="1296" y="1897"/>
                    </a:lnTo>
                    <a:lnTo>
                      <a:pt x="1572" y="1867"/>
                    </a:lnTo>
                    <a:lnTo>
                      <a:pt x="1623" y="1921"/>
                    </a:lnTo>
                    <a:lnTo>
                      <a:pt x="1844" y="1919"/>
                    </a:lnTo>
                    <a:lnTo>
                      <a:pt x="1867" y="1959"/>
                    </a:lnTo>
                    <a:lnTo>
                      <a:pt x="1853" y="2148"/>
                    </a:lnTo>
                    <a:lnTo>
                      <a:pt x="2014" y="2064"/>
                    </a:lnTo>
                    <a:lnTo>
                      <a:pt x="2008" y="2135"/>
                    </a:lnTo>
                    <a:lnTo>
                      <a:pt x="2080" y="2168"/>
                    </a:lnTo>
                    <a:lnTo>
                      <a:pt x="2373" y="2043"/>
                    </a:lnTo>
                    <a:lnTo>
                      <a:pt x="2356" y="1913"/>
                    </a:lnTo>
                    <a:lnTo>
                      <a:pt x="2439" y="1847"/>
                    </a:lnTo>
                    <a:lnTo>
                      <a:pt x="2525" y="1835"/>
                    </a:lnTo>
                    <a:lnTo>
                      <a:pt x="2702" y="1899"/>
                    </a:lnTo>
                    <a:lnTo>
                      <a:pt x="2812" y="1874"/>
                    </a:lnTo>
                    <a:lnTo>
                      <a:pt x="2755" y="1634"/>
                    </a:lnTo>
                    <a:lnTo>
                      <a:pt x="2809" y="1543"/>
                    </a:lnTo>
                    <a:lnTo>
                      <a:pt x="2856" y="1543"/>
                    </a:lnTo>
                    <a:lnTo>
                      <a:pt x="2993" y="1639"/>
                    </a:lnTo>
                    <a:lnTo>
                      <a:pt x="3015" y="1553"/>
                    </a:lnTo>
                    <a:lnTo>
                      <a:pt x="3141" y="1518"/>
                    </a:lnTo>
                    <a:lnTo>
                      <a:pt x="3172" y="1673"/>
                    </a:lnTo>
                    <a:lnTo>
                      <a:pt x="3369" y="1596"/>
                    </a:lnTo>
                    <a:lnTo>
                      <a:pt x="3424" y="1678"/>
                    </a:lnTo>
                    <a:lnTo>
                      <a:pt x="3405" y="1588"/>
                    </a:lnTo>
                    <a:lnTo>
                      <a:pt x="3430" y="1565"/>
                    </a:lnTo>
                    <a:lnTo>
                      <a:pt x="3952" y="1426"/>
                    </a:lnTo>
                    <a:lnTo>
                      <a:pt x="3957" y="1379"/>
                    </a:lnTo>
                    <a:lnTo>
                      <a:pt x="4088" y="1390"/>
                    </a:lnTo>
                    <a:lnTo>
                      <a:pt x="4199" y="1240"/>
                    </a:lnTo>
                    <a:lnTo>
                      <a:pt x="4353" y="1275"/>
                    </a:lnTo>
                    <a:lnTo>
                      <a:pt x="4447" y="1100"/>
                    </a:lnTo>
                    <a:lnTo>
                      <a:pt x="4442" y="871"/>
                    </a:lnTo>
                    <a:lnTo>
                      <a:pt x="4520" y="815"/>
                    </a:lnTo>
                    <a:lnTo>
                      <a:pt x="4399" y="644"/>
                    </a:lnTo>
                    <a:close/>
                  </a:path>
                </a:pathLst>
              </a:custGeom>
              <a:grpFill/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45713" tIns="22856" rIns="45713" bIns="22856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900"/>
              </a:p>
            </p:txBody>
          </p:sp>
          <p:sp>
            <p:nvSpPr>
              <p:cNvPr id="65" name="Freeform 12">
                <a:extLst>
                  <a:ext uri="{FF2B5EF4-FFF2-40B4-BE49-F238E27FC236}">
                    <a16:creationId xmlns:a16="http://schemas.microsoft.com/office/drawing/2014/main" id="{0A1B32BE-8822-F246-9E96-9AE697DF5A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62683" y="2847536"/>
                <a:ext cx="3052821" cy="2370301"/>
              </a:xfrm>
              <a:custGeom>
                <a:avLst/>
                <a:gdLst>
                  <a:gd name="T0" fmla="*/ 476 w 8654"/>
                  <a:gd name="T1" fmla="*/ 149 h 6718"/>
                  <a:gd name="T2" fmla="*/ 391 w 8654"/>
                  <a:gd name="T3" fmla="*/ 344 h 6718"/>
                  <a:gd name="T4" fmla="*/ 129 w 8654"/>
                  <a:gd name="T5" fmla="*/ 389 h 6718"/>
                  <a:gd name="T6" fmla="*/ 141 w 8654"/>
                  <a:gd name="T7" fmla="*/ 870 h 6718"/>
                  <a:gd name="T8" fmla="*/ 518 w 8654"/>
                  <a:gd name="T9" fmla="*/ 485 h 6718"/>
                  <a:gd name="T10" fmla="*/ 840 w 8654"/>
                  <a:gd name="T11" fmla="*/ 50 h 6718"/>
                  <a:gd name="T12" fmla="*/ 8442 w 8654"/>
                  <a:gd name="T13" fmla="*/ 2844 h 6718"/>
                  <a:gd name="T14" fmla="*/ 8573 w 8654"/>
                  <a:gd name="T15" fmla="*/ 2553 h 6718"/>
                  <a:gd name="T16" fmla="*/ 8462 w 8654"/>
                  <a:gd name="T17" fmla="*/ 2065 h 6718"/>
                  <a:gd name="T18" fmla="*/ 7942 w 8654"/>
                  <a:gd name="T19" fmla="*/ 2170 h 6718"/>
                  <a:gd name="T20" fmla="*/ 7661 w 8654"/>
                  <a:gd name="T21" fmla="*/ 1889 h 6718"/>
                  <a:gd name="T22" fmla="*/ 7132 w 8654"/>
                  <a:gd name="T23" fmla="*/ 1875 h 6718"/>
                  <a:gd name="T24" fmla="*/ 6618 w 8654"/>
                  <a:gd name="T25" fmla="*/ 1424 h 6718"/>
                  <a:gd name="T26" fmla="*/ 6341 w 8654"/>
                  <a:gd name="T27" fmla="*/ 1372 h 6718"/>
                  <a:gd name="T28" fmla="*/ 6089 w 8654"/>
                  <a:gd name="T29" fmla="*/ 933 h 6718"/>
                  <a:gd name="T30" fmla="*/ 6135 w 8654"/>
                  <a:gd name="T31" fmla="*/ 806 h 6718"/>
                  <a:gd name="T32" fmla="*/ 5785 w 8654"/>
                  <a:gd name="T33" fmla="*/ 899 h 6718"/>
                  <a:gd name="T34" fmla="*/ 5194 w 8654"/>
                  <a:gd name="T35" fmla="*/ 902 h 6718"/>
                  <a:gd name="T36" fmla="*/ 5136 w 8654"/>
                  <a:gd name="T37" fmla="*/ 598 h 6718"/>
                  <a:gd name="T38" fmla="*/ 4744 w 8654"/>
                  <a:gd name="T39" fmla="*/ 460 h 6718"/>
                  <a:gd name="T40" fmla="*/ 4255 w 8654"/>
                  <a:gd name="T41" fmla="*/ 331 h 6718"/>
                  <a:gd name="T42" fmla="*/ 3729 w 8654"/>
                  <a:gd name="T43" fmla="*/ 597 h 6718"/>
                  <a:gd name="T44" fmla="*/ 3374 w 8654"/>
                  <a:gd name="T45" fmla="*/ 349 h 6718"/>
                  <a:gd name="T46" fmla="*/ 2562 w 8654"/>
                  <a:gd name="T47" fmla="*/ 727 h 6718"/>
                  <a:gd name="T48" fmla="*/ 2346 w 8654"/>
                  <a:gd name="T49" fmla="*/ 680 h 6718"/>
                  <a:gd name="T50" fmla="*/ 2250 w 8654"/>
                  <a:gd name="T51" fmla="*/ 426 h 6718"/>
                  <a:gd name="T52" fmla="*/ 1564 w 8654"/>
                  <a:gd name="T53" fmla="*/ 476 h 6718"/>
                  <a:gd name="T54" fmla="*/ 1798 w 8654"/>
                  <a:gd name="T55" fmla="*/ 800 h 6718"/>
                  <a:gd name="T56" fmla="*/ 1890 w 8654"/>
                  <a:gd name="T57" fmla="*/ 1204 h 6718"/>
                  <a:gd name="T58" fmla="*/ 2092 w 8654"/>
                  <a:gd name="T59" fmla="*/ 2191 h 6718"/>
                  <a:gd name="T60" fmla="*/ 2530 w 8654"/>
                  <a:gd name="T61" fmla="*/ 2476 h 6718"/>
                  <a:gd name="T62" fmla="*/ 2978 w 8654"/>
                  <a:gd name="T63" fmla="*/ 2284 h 6718"/>
                  <a:gd name="T64" fmla="*/ 3199 w 8654"/>
                  <a:gd name="T65" fmla="*/ 2307 h 6718"/>
                  <a:gd name="T66" fmla="*/ 3520 w 8654"/>
                  <a:gd name="T67" fmla="*/ 2501 h 6718"/>
                  <a:gd name="T68" fmla="*/ 3913 w 8654"/>
                  <a:gd name="T69" fmla="*/ 2816 h 6718"/>
                  <a:gd name="T70" fmla="*/ 4169 w 8654"/>
                  <a:gd name="T71" fmla="*/ 3943 h 6718"/>
                  <a:gd name="T72" fmla="*/ 4226 w 8654"/>
                  <a:gd name="T73" fmla="*/ 3880 h 6718"/>
                  <a:gd name="T74" fmla="*/ 4387 w 8654"/>
                  <a:gd name="T75" fmla="*/ 3600 h 6718"/>
                  <a:gd name="T76" fmla="*/ 4969 w 8654"/>
                  <a:gd name="T77" fmla="*/ 3635 h 6718"/>
                  <a:gd name="T78" fmla="*/ 5562 w 8654"/>
                  <a:gd name="T79" fmla="*/ 3603 h 6718"/>
                  <a:gd name="T80" fmla="*/ 6025 w 8654"/>
                  <a:gd name="T81" fmla="*/ 3878 h 6718"/>
                  <a:gd name="T82" fmla="*/ 6385 w 8654"/>
                  <a:gd name="T83" fmla="*/ 4263 h 6718"/>
                  <a:gd name="T84" fmla="*/ 6486 w 8654"/>
                  <a:gd name="T85" fmla="*/ 4152 h 6718"/>
                  <a:gd name="T86" fmla="*/ 6631 w 8654"/>
                  <a:gd name="T87" fmla="*/ 4375 h 6718"/>
                  <a:gd name="T88" fmla="*/ 6393 w 8654"/>
                  <a:gd name="T89" fmla="*/ 4657 h 6718"/>
                  <a:gd name="T90" fmla="*/ 6331 w 8654"/>
                  <a:gd name="T91" fmla="*/ 5274 h 6718"/>
                  <a:gd name="T92" fmla="*/ 6612 w 8654"/>
                  <a:gd name="T93" fmla="*/ 5575 h 6718"/>
                  <a:gd name="T94" fmla="*/ 6556 w 8654"/>
                  <a:gd name="T95" fmla="*/ 5815 h 6718"/>
                  <a:gd name="T96" fmla="*/ 6294 w 8654"/>
                  <a:gd name="T97" fmla="*/ 6080 h 6718"/>
                  <a:gd name="T98" fmla="*/ 6330 w 8654"/>
                  <a:gd name="T99" fmla="*/ 6406 h 6718"/>
                  <a:gd name="T100" fmla="*/ 6630 w 8654"/>
                  <a:gd name="T101" fmla="*/ 6570 h 6718"/>
                  <a:gd name="T102" fmla="*/ 7735 w 8654"/>
                  <a:gd name="T103" fmla="*/ 6717 h 6718"/>
                  <a:gd name="T104" fmla="*/ 7633 w 8654"/>
                  <a:gd name="T105" fmla="*/ 5839 h 6718"/>
                  <a:gd name="T106" fmla="*/ 7592 w 8654"/>
                  <a:gd name="T107" fmla="*/ 5253 h 6718"/>
                  <a:gd name="T108" fmla="*/ 7602 w 8654"/>
                  <a:gd name="T109" fmla="*/ 4435 h 6718"/>
                  <a:gd name="T110" fmla="*/ 7302 w 8654"/>
                  <a:gd name="T111" fmla="*/ 4465 h 6718"/>
                  <a:gd name="T112" fmla="*/ 7401 w 8654"/>
                  <a:gd name="T113" fmla="*/ 4097 h 6718"/>
                  <a:gd name="T114" fmla="*/ 7862 w 8654"/>
                  <a:gd name="T115" fmla="*/ 3882 h 6718"/>
                  <a:gd name="T116" fmla="*/ 8516 w 8654"/>
                  <a:gd name="T117" fmla="*/ 3757 h 6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54" h="6718">
                    <a:moveTo>
                      <a:pt x="840" y="50"/>
                    </a:moveTo>
                    <a:lnTo>
                      <a:pt x="763" y="0"/>
                    </a:lnTo>
                    <a:lnTo>
                      <a:pt x="479" y="115"/>
                    </a:lnTo>
                    <a:lnTo>
                      <a:pt x="476" y="149"/>
                    </a:lnTo>
                    <a:lnTo>
                      <a:pt x="476" y="149"/>
                    </a:lnTo>
                    <a:lnTo>
                      <a:pt x="575" y="269"/>
                    </a:lnTo>
                    <a:lnTo>
                      <a:pt x="575" y="269"/>
                    </a:lnTo>
                    <a:lnTo>
                      <a:pt x="391" y="344"/>
                    </a:lnTo>
                    <a:lnTo>
                      <a:pt x="370" y="416"/>
                    </a:lnTo>
                    <a:lnTo>
                      <a:pt x="231" y="444"/>
                    </a:lnTo>
                    <a:lnTo>
                      <a:pt x="162" y="379"/>
                    </a:lnTo>
                    <a:lnTo>
                      <a:pt x="129" y="389"/>
                    </a:lnTo>
                    <a:lnTo>
                      <a:pt x="0" y="469"/>
                    </a:lnTo>
                    <a:lnTo>
                      <a:pt x="98" y="787"/>
                    </a:lnTo>
                    <a:lnTo>
                      <a:pt x="118" y="860"/>
                    </a:lnTo>
                    <a:lnTo>
                      <a:pt x="141" y="870"/>
                    </a:lnTo>
                    <a:lnTo>
                      <a:pt x="217" y="887"/>
                    </a:lnTo>
                    <a:lnTo>
                      <a:pt x="282" y="836"/>
                    </a:lnTo>
                    <a:lnTo>
                      <a:pt x="429" y="581"/>
                    </a:lnTo>
                    <a:lnTo>
                      <a:pt x="518" y="485"/>
                    </a:lnTo>
                    <a:lnTo>
                      <a:pt x="629" y="414"/>
                    </a:lnTo>
                    <a:lnTo>
                      <a:pt x="886" y="335"/>
                    </a:lnTo>
                    <a:lnTo>
                      <a:pt x="881" y="309"/>
                    </a:lnTo>
                    <a:lnTo>
                      <a:pt x="840" y="50"/>
                    </a:lnTo>
                    <a:close/>
                    <a:moveTo>
                      <a:pt x="8504" y="3155"/>
                    </a:moveTo>
                    <a:lnTo>
                      <a:pt x="8581" y="3132"/>
                    </a:lnTo>
                    <a:lnTo>
                      <a:pt x="8654" y="2971"/>
                    </a:lnTo>
                    <a:lnTo>
                      <a:pt x="8442" y="2844"/>
                    </a:lnTo>
                    <a:lnTo>
                      <a:pt x="8488" y="2797"/>
                    </a:lnTo>
                    <a:lnTo>
                      <a:pt x="8441" y="2743"/>
                    </a:lnTo>
                    <a:lnTo>
                      <a:pt x="8507" y="2733"/>
                    </a:lnTo>
                    <a:lnTo>
                      <a:pt x="8573" y="2553"/>
                    </a:lnTo>
                    <a:lnTo>
                      <a:pt x="8513" y="2471"/>
                    </a:lnTo>
                    <a:lnTo>
                      <a:pt x="8550" y="2399"/>
                    </a:lnTo>
                    <a:lnTo>
                      <a:pt x="8375" y="2443"/>
                    </a:lnTo>
                    <a:lnTo>
                      <a:pt x="8462" y="2065"/>
                    </a:lnTo>
                    <a:lnTo>
                      <a:pt x="8169" y="2190"/>
                    </a:lnTo>
                    <a:lnTo>
                      <a:pt x="8097" y="2157"/>
                    </a:lnTo>
                    <a:lnTo>
                      <a:pt x="8103" y="2086"/>
                    </a:lnTo>
                    <a:lnTo>
                      <a:pt x="7942" y="2170"/>
                    </a:lnTo>
                    <a:lnTo>
                      <a:pt x="7956" y="1981"/>
                    </a:lnTo>
                    <a:lnTo>
                      <a:pt x="7933" y="1941"/>
                    </a:lnTo>
                    <a:lnTo>
                      <a:pt x="7712" y="1943"/>
                    </a:lnTo>
                    <a:lnTo>
                      <a:pt x="7661" y="1889"/>
                    </a:lnTo>
                    <a:lnTo>
                      <a:pt x="7385" y="1919"/>
                    </a:lnTo>
                    <a:lnTo>
                      <a:pt x="7263" y="2056"/>
                    </a:lnTo>
                    <a:lnTo>
                      <a:pt x="7276" y="1861"/>
                    </a:lnTo>
                    <a:lnTo>
                      <a:pt x="7132" y="1875"/>
                    </a:lnTo>
                    <a:lnTo>
                      <a:pt x="7009" y="1683"/>
                    </a:lnTo>
                    <a:lnTo>
                      <a:pt x="6850" y="1650"/>
                    </a:lnTo>
                    <a:lnTo>
                      <a:pt x="6877" y="1491"/>
                    </a:lnTo>
                    <a:lnTo>
                      <a:pt x="6618" y="1424"/>
                    </a:lnTo>
                    <a:lnTo>
                      <a:pt x="6643" y="1263"/>
                    </a:lnTo>
                    <a:lnTo>
                      <a:pt x="6547" y="1138"/>
                    </a:lnTo>
                    <a:lnTo>
                      <a:pt x="6494" y="1161"/>
                    </a:lnTo>
                    <a:lnTo>
                      <a:pt x="6341" y="1372"/>
                    </a:lnTo>
                    <a:lnTo>
                      <a:pt x="6228" y="1390"/>
                    </a:lnTo>
                    <a:lnTo>
                      <a:pt x="6142" y="1353"/>
                    </a:lnTo>
                    <a:lnTo>
                      <a:pt x="6094" y="1218"/>
                    </a:lnTo>
                    <a:lnTo>
                      <a:pt x="6089" y="933"/>
                    </a:lnTo>
                    <a:lnTo>
                      <a:pt x="6108" y="834"/>
                    </a:lnTo>
                    <a:lnTo>
                      <a:pt x="6197" y="808"/>
                    </a:lnTo>
                    <a:lnTo>
                      <a:pt x="6135" y="806"/>
                    </a:lnTo>
                    <a:lnTo>
                      <a:pt x="6135" y="806"/>
                    </a:lnTo>
                    <a:lnTo>
                      <a:pt x="6003" y="761"/>
                    </a:lnTo>
                    <a:lnTo>
                      <a:pt x="5934" y="891"/>
                    </a:lnTo>
                    <a:lnTo>
                      <a:pt x="5900" y="839"/>
                    </a:lnTo>
                    <a:lnTo>
                      <a:pt x="5785" y="899"/>
                    </a:lnTo>
                    <a:lnTo>
                      <a:pt x="5692" y="868"/>
                    </a:lnTo>
                    <a:lnTo>
                      <a:pt x="5593" y="948"/>
                    </a:lnTo>
                    <a:lnTo>
                      <a:pt x="5298" y="940"/>
                    </a:lnTo>
                    <a:lnTo>
                      <a:pt x="5194" y="902"/>
                    </a:lnTo>
                    <a:lnTo>
                      <a:pt x="5126" y="812"/>
                    </a:lnTo>
                    <a:lnTo>
                      <a:pt x="5126" y="812"/>
                    </a:lnTo>
                    <a:lnTo>
                      <a:pt x="5102" y="726"/>
                    </a:lnTo>
                    <a:lnTo>
                      <a:pt x="5136" y="598"/>
                    </a:lnTo>
                    <a:lnTo>
                      <a:pt x="5136" y="598"/>
                    </a:lnTo>
                    <a:lnTo>
                      <a:pt x="5085" y="465"/>
                    </a:lnTo>
                    <a:lnTo>
                      <a:pt x="4810" y="525"/>
                    </a:lnTo>
                    <a:lnTo>
                      <a:pt x="4744" y="460"/>
                    </a:lnTo>
                    <a:lnTo>
                      <a:pt x="4549" y="484"/>
                    </a:lnTo>
                    <a:lnTo>
                      <a:pt x="4549" y="484"/>
                    </a:lnTo>
                    <a:lnTo>
                      <a:pt x="4467" y="242"/>
                    </a:lnTo>
                    <a:lnTo>
                      <a:pt x="4255" y="331"/>
                    </a:lnTo>
                    <a:lnTo>
                      <a:pt x="4205" y="228"/>
                    </a:lnTo>
                    <a:lnTo>
                      <a:pt x="4064" y="306"/>
                    </a:lnTo>
                    <a:lnTo>
                      <a:pt x="3866" y="692"/>
                    </a:lnTo>
                    <a:lnTo>
                      <a:pt x="3729" y="597"/>
                    </a:lnTo>
                    <a:lnTo>
                      <a:pt x="3407" y="592"/>
                    </a:lnTo>
                    <a:lnTo>
                      <a:pt x="3407" y="592"/>
                    </a:lnTo>
                    <a:lnTo>
                      <a:pt x="3375" y="349"/>
                    </a:lnTo>
                    <a:lnTo>
                      <a:pt x="3374" y="349"/>
                    </a:lnTo>
                    <a:lnTo>
                      <a:pt x="3180" y="406"/>
                    </a:lnTo>
                    <a:lnTo>
                      <a:pt x="3002" y="332"/>
                    </a:lnTo>
                    <a:lnTo>
                      <a:pt x="2783" y="496"/>
                    </a:lnTo>
                    <a:lnTo>
                      <a:pt x="2562" y="727"/>
                    </a:lnTo>
                    <a:lnTo>
                      <a:pt x="2542" y="786"/>
                    </a:lnTo>
                    <a:lnTo>
                      <a:pt x="2495" y="770"/>
                    </a:lnTo>
                    <a:lnTo>
                      <a:pt x="2466" y="769"/>
                    </a:lnTo>
                    <a:lnTo>
                      <a:pt x="2346" y="680"/>
                    </a:lnTo>
                    <a:lnTo>
                      <a:pt x="2346" y="680"/>
                    </a:lnTo>
                    <a:lnTo>
                      <a:pt x="2353" y="574"/>
                    </a:lnTo>
                    <a:lnTo>
                      <a:pt x="2353" y="574"/>
                    </a:lnTo>
                    <a:lnTo>
                      <a:pt x="2250" y="426"/>
                    </a:lnTo>
                    <a:lnTo>
                      <a:pt x="2042" y="457"/>
                    </a:lnTo>
                    <a:lnTo>
                      <a:pt x="1841" y="342"/>
                    </a:lnTo>
                    <a:lnTo>
                      <a:pt x="1623" y="454"/>
                    </a:lnTo>
                    <a:lnTo>
                      <a:pt x="1564" y="476"/>
                    </a:lnTo>
                    <a:lnTo>
                      <a:pt x="1632" y="598"/>
                    </a:lnTo>
                    <a:lnTo>
                      <a:pt x="1692" y="745"/>
                    </a:lnTo>
                    <a:lnTo>
                      <a:pt x="1730" y="789"/>
                    </a:lnTo>
                    <a:lnTo>
                      <a:pt x="1798" y="800"/>
                    </a:lnTo>
                    <a:lnTo>
                      <a:pt x="1864" y="821"/>
                    </a:lnTo>
                    <a:lnTo>
                      <a:pt x="1903" y="891"/>
                    </a:lnTo>
                    <a:lnTo>
                      <a:pt x="1958" y="1076"/>
                    </a:lnTo>
                    <a:lnTo>
                      <a:pt x="1890" y="1204"/>
                    </a:lnTo>
                    <a:lnTo>
                      <a:pt x="1930" y="1427"/>
                    </a:lnTo>
                    <a:lnTo>
                      <a:pt x="2059" y="1860"/>
                    </a:lnTo>
                    <a:lnTo>
                      <a:pt x="2066" y="2104"/>
                    </a:lnTo>
                    <a:lnTo>
                      <a:pt x="2092" y="2191"/>
                    </a:lnTo>
                    <a:lnTo>
                      <a:pt x="2169" y="2290"/>
                    </a:lnTo>
                    <a:lnTo>
                      <a:pt x="2232" y="2341"/>
                    </a:lnTo>
                    <a:lnTo>
                      <a:pt x="2446" y="2452"/>
                    </a:lnTo>
                    <a:lnTo>
                      <a:pt x="2530" y="2476"/>
                    </a:lnTo>
                    <a:lnTo>
                      <a:pt x="2649" y="2462"/>
                    </a:lnTo>
                    <a:lnTo>
                      <a:pt x="2863" y="2384"/>
                    </a:lnTo>
                    <a:lnTo>
                      <a:pt x="2929" y="2333"/>
                    </a:lnTo>
                    <a:lnTo>
                      <a:pt x="2978" y="2284"/>
                    </a:lnTo>
                    <a:lnTo>
                      <a:pt x="3027" y="2251"/>
                    </a:lnTo>
                    <a:lnTo>
                      <a:pt x="3097" y="2246"/>
                    </a:lnTo>
                    <a:lnTo>
                      <a:pt x="3167" y="2267"/>
                    </a:lnTo>
                    <a:lnTo>
                      <a:pt x="3199" y="2307"/>
                    </a:lnTo>
                    <a:lnTo>
                      <a:pt x="3192" y="2369"/>
                    </a:lnTo>
                    <a:lnTo>
                      <a:pt x="3144" y="2454"/>
                    </a:lnTo>
                    <a:lnTo>
                      <a:pt x="3205" y="2500"/>
                    </a:lnTo>
                    <a:lnTo>
                      <a:pt x="3520" y="2501"/>
                    </a:lnTo>
                    <a:lnTo>
                      <a:pt x="3630" y="2525"/>
                    </a:lnTo>
                    <a:lnTo>
                      <a:pt x="3737" y="2579"/>
                    </a:lnTo>
                    <a:lnTo>
                      <a:pt x="3835" y="2671"/>
                    </a:lnTo>
                    <a:lnTo>
                      <a:pt x="3913" y="2816"/>
                    </a:lnTo>
                    <a:lnTo>
                      <a:pt x="3954" y="3112"/>
                    </a:lnTo>
                    <a:lnTo>
                      <a:pt x="3954" y="3469"/>
                    </a:lnTo>
                    <a:lnTo>
                      <a:pt x="3998" y="3782"/>
                    </a:lnTo>
                    <a:lnTo>
                      <a:pt x="4169" y="3943"/>
                    </a:lnTo>
                    <a:lnTo>
                      <a:pt x="4188" y="3893"/>
                    </a:lnTo>
                    <a:lnTo>
                      <a:pt x="4195" y="3889"/>
                    </a:lnTo>
                    <a:lnTo>
                      <a:pt x="4203" y="3896"/>
                    </a:lnTo>
                    <a:lnTo>
                      <a:pt x="4226" y="3880"/>
                    </a:lnTo>
                    <a:lnTo>
                      <a:pt x="4239" y="3858"/>
                    </a:lnTo>
                    <a:lnTo>
                      <a:pt x="4260" y="3795"/>
                    </a:lnTo>
                    <a:lnTo>
                      <a:pt x="4348" y="3644"/>
                    </a:lnTo>
                    <a:lnTo>
                      <a:pt x="4387" y="3600"/>
                    </a:lnTo>
                    <a:lnTo>
                      <a:pt x="4454" y="3575"/>
                    </a:lnTo>
                    <a:lnTo>
                      <a:pt x="4666" y="3558"/>
                    </a:lnTo>
                    <a:lnTo>
                      <a:pt x="4868" y="3583"/>
                    </a:lnTo>
                    <a:lnTo>
                      <a:pt x="4969" y="3635"/>
                    </a:lnTo>
                    <a:lnTo>
                      <a:pt x="5053" y="3694"/>
                    </a:lnTo>
                    <a:lnTo>
                      <a:pt x="5141" y="3736"/>
                    </a:lnTo>
                    <a:lnTo>
                      <a:pt x="5251" y="3735"/>
                    </a:lnTo>
                    <a:lnTo>
                      <a:pt x="5562" y="3603"/>
                    </a:lnTo>
                    <a:lnTo>
                      <a:pt x="5665" y="3593"/>
                    </a:lnTo>
                    <a:lnTo>
                      <a:pt x="5759" y="3637"/>
                    </a:lnTo>
                    <a:lnTo>
                      <a:pt x="5921" y="3818"/>
                    </a:lnTo>
                    <a:lnTo>
                      <a:pt x="6025" y="3878"/>
                    </a:lnTo>
                    <a:lnTo>
                      <a:pt x="6126" y="3968"/>
                    </a:lnTo>
                    <a:lnTo>
                      <a:pt x="6259" y="4256"/>
                    </a:lnTo>
                    <a:lnTo>
                      <a:pt x="6349" y="4299"/>
                    </a:lnTo>
                    <a:lnTo>
                      <a:pt x="6385" y="4263"/>
                    </a:lnTo>
                    <a:lnTo>
                      <a:pt x="6379" y="4211"/>
                    </a:lnTo>
                    <a:lnTo>
                      <a:pt x="6382" y="4161"/>
                    </a:lnTo>
                    <a:lnTo>
                      <a:pt x="6443" y="4135"/>
                    </a:lnTo>
                    <a:lnTo>
                      <a:pt x="6486" y="4152"/>
                    </a:lnTo>
                    <a:lnTo>
                      <a:pt x="6552" y="4193"/>
                    </a:lnTo>
                    <a:lnTo>
                      <a:pt x="6612" y="4246"/>
                    </a:lnTo>
                    <a:lnTo>
                      <a:pt x="6643" y="4295"/>
                    </a:lnTo>
                    <a:lnTo>
                      <a:pt x="6631" y="4375"/>
                    </a:lnTo>
                    <a:lnTo>
                      <a:pt x="6583" y="4430"/>
                    </a:lnTo>
                    <a:lnTo>
                      <a:pt x="6467" y="4521"/>
                    </a:lnTo>
                    <a:lnTo>
                      <a:pt x="6416" y="4595"/>
                    </a:lnTo>
                    <a:lnTo>
                      <a:pt x="6393" y="4657"/>
                    </a:lnTo>
                    <a:lnTo>
                      <a:pt x="6368" y="4796"/>
                    </a:lnTo>
                    <a:lnTo>
                      <a:pt x="6274" y="5101"/>
                    </a:lnTo>
                    <a:lnTo>
                      <a:pt x="6262" y="5240"/>
                    </a:lnTo>
                    <a:lnTo>
                      <a:pt x="6331" y="5274"/>
                    </a:lnTo>
                    <a:lnTo>
                      <a:pt x="6429" y="5230"/>
                    </a:lnTo>
                    <a:lnTo>
                      <a:pt x="6480" y="5222"/>
                    </a:lnTo>
                    <a:lnTo>
                      <a:pt x="6530" y="5247"/>
                    </a:lnTo>
                    <a:lnTo>
                      <a:pt x="6612" y="5575"/>
                    </a:lnTo>
                    <a:lnTo>
                      <a:pt x="6640" y="5646"/>
                    </a:lnTo>
                    <a:lnTo>
                      <a:pt x="6674" y="5706"/>
                    </a:lnTo>
                    <a:lnTo>
                      <a:pt x="6673" y="5757"/>
                    </a:lnTo>
                    <a:lnTo>
                      <a:pt x="6556" y="5815"/>
                    </a:lnTo>
                    <a:lnTo>
                      <a:pt x="6443" y="5896"/>
                    </a:lnTo>
                    <a:lnTo>
                      <a:pt x="6353" y="5980"/>
                    </a:lnTo>
                    <a:lnTo>
                      <a:pt x="6318" y="6023"/>
                    </a:lnTo>
                    <a:lnTo>
                      <a:pt x="6294" y="6080"/>
                    </a:lnTo>
                    <a:lnTo>
                      <a:pt x="6274" y="6169"/>
                    </a:lnTo>
                    <a:lnTo>
                      <a:pt x="6297" y="6180"/>
                    </a:lnTo>
                    <a:lnTo>
                      <a:pt x="6324" y="6295"/>
                    </a:lnTo>
                    <a:lnTo>
                      <a:pt x="6330" y="6406"/>
                    </a:lnTo>
                    <a:lnTo>
                      <a:pt x="6295" y="6404"/>
                    </a:lnTo>
                    <a:lnTo>
                      <a:pt x="6291" y="6403"/>
                    </a:lnTo>
                    <a:lnTo>
                      <a:pt x="6564" y="6551"/>
                    </a:lnTo>
                    <a:lnTo>
                      <a:pt x="6630" y="6570"/>
                    </a:lnTo>
                    <a:lnTo>
                      <a:pt x="6702" y="6559"/>
                    </a:lnTo>
                    <a:lnTo>
                      <a:pt x="7003" y="6516"/>
                    </a:lnTo>
                    <a:lnTo>
                      <a:pt x="7735" y="6718"/>
                    </a:lnTo>
                    <a:lnTo>
                      <a:pt x="7735" y="6717"/>
                    </a:lnTo>
                    <a:lnTo>
                      <a:pt x="7749" y="6685"/>
                    </a:lnTo>
                    <a:lnTo>
                      <a:pt x="7815" y="6525"/>
                    </a:lnTo>
                    <a:lnTo>
                      <a:pt x="7672" y="6234"/>
                    </a:lnTo>
                    <a:lnTo>
                      <a:pt x="7633" y="5839"/>
                    </a:lnTo>
                    <a:lnTo>
                      <a:pt x="7554" y="5811"/>
                    </a:lnTo>
                    <a:lnTo>
                      <a:pt x="7533" y="5687"/>
                    </a:lnTo>
                    <a:lnTo>
                      <a:pt x="7528" y="5382"/>
                    </a:lnTo>
                    <a:lnTo>
                      <a:pt x="7592" y="5253"/>
                    </a:lnTo>
                    <a:lnTo>
                      <a:pt x="7405" y="4926"/>
                    </a:lnTo>
                    <a:lnTo>
                      <a:pt x="7584" y="4789"/>
                    </a:lnTo>
                    <a:lnTo>
                      <a:pt x="7544" y="4679"/>
                    </a:lnTo>
                    <a:lnTo>
                      <a:pt x="7602" y="4435"/>
                    </a:lnTo>
                    <a:lnTo>
                      <a:pt x="7533" y="4381"/>
                    </a:lnTo>
                    <a:lnTo>
                      <a:pt x="7430" y="4359"/>
                    </a:lnTo>
                    <a:lnTo>
                      <a:pt x="7339" y="4463"/>
                    </a:lnTo>
                    <a:lnTo>
                      <a:pt x="7302" y="4465"/>
                    </a:lnTo>
                    <a:lnTo>
                      <a:pt x="7124" y="4360"/>
                    </a:lnTo>
                    <a:lnTo>
                      <a:pt x="7043" y="4250"/>
                    </a:lnTo>
                    <a:lnTo>
                      <a:pt x="7237" y="4107"/>
                    </a:lnTo>
                    <a:lnTo>
                      <a:pt x="7401" y="4097"/>
                    </a:lnTo>
                    <a:lnTo>
                      <a:pt x="7464" y="3981"/>
                    </a:lnTo>
                    <a:lnTo>
                      <a:pt x="7552" y="3986"/>
                    </a:lnTo>
                    <a:lnTo>
                      <a:pt x="7592" y="3843"/>
                    </a:lnTo>
                    <a:lnTo>
                      <a:pt x="7862" y="3882"/>
                    </a:lnTo>
                    <a:lnTo>
                      <a:pt x="7962" y="3709"/>
                    </a:lnTo>
                    <a:lnTo>
                      <a:pt x="8098" y="3696"/>
                    </a:lnTo>
                    <a:lnTo>
                      <a:pt x="8186" y="3811"/>
                    </a:lnTo>
                    <a:lnTo>
                      <a:pt x="8516" y="3757"/>
                    </a:lnTo>
                    <a:lnTo>
                      <a:pt x="8486" y="3470"/>
                    </a:lnTo>
                    <a:lnTo>
                      <a:pt x="8605" y="3273"/>
                    </a:lnTo>
                    <a:lnTo>
                      <a:pt x="8504" y="3155"/>
                    </a:lnTo>
                    <a:close/>
                  </a:path>
                </a:pathLst>
              </a:custGeom>
              <a:grpFill/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45713" tIns="22856" rIns="45713" bIns="22856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900"/>
              </a:p>
            </p:txBody>
          </p:sp>
          <p:sp>
            <p:nvSpPr>
              <p:cNvPr id="66" name="Freeform 13">
                <a:extLst>
                  <a:ext uri="{FF2B5EF4-FFF2-40B4-BE49-F238E27FC236}">
                    <a16:creationId xmlns:a16="http://schemas.microsoft.com/office/drawing/2014/main" id="{07F09803-B588-C647-B202-5F20A9FE10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62630" y="2191470"/>
                <a:ext cx="2233797" cy="990447"/>
              </a:xfrm>
              <a:custGeom>
                <a:avLst/>
                <a:gdLst>
                  <a:gd name="T0" fmla="*/ 2144 w 6334"/>
                  <a:gd name="T1" fmla="*/ 2111 h 2808"/>
                  <a:gd name="T2" fmla="*/ 1745 w 6334"/>
                  <a:gd name="T3" fmla="*/ 1782 h 2808"/>
                  <a:gd name="T4" fmla="*/ 1958 w 6334"/>
                  <a:gd name="T5" fmla="*/ 1513 h 2808"/>
                  <a:gd name="T6" fmla="*/ 2388 w 6334"/>
                  <a:gd name="T7" fmla="*/ 1188 h 2808"/>
                  <a:gd name="T8" fmla="*/ 2674 w 6334"/>
                  <a:gd name="T9" fmla="*/ 1259 h 2808"/>
                  <a:gd name="T10" fmla="*/ 2792 w 6334"/>
                  <a:gd name="T11" fmla="*/ 1539 h 2808"/>
                  <a:gd name="T12" fmla="*/ 2725 w 6334"/>
                  <a:gd name="T13" fmla="*/ 1864 h 2808"/>
                  <a:gd name="T14" fmla="*/ 6263 w 6334"/>
                  <a:gd name="T15" fmla="*/ 1066 h 2808"/>
                  <a:gd name="T16" fmla="*/ 5805 w 6334"/>
                  <a:gd name="T17" fmla="*/ 1002 h 2808"/>
                  <a:gd name="T18" fmla="*/ 5824 w 6334"/>
                  <a:gd name="T19" fmla="*/ 668 h 2808"/>
                  <a:gd name="T20" fmla="*/ 6048 w 6334"/>
                  <a:gd name="T21" fmla="*/ 209 h 2808"/>
                  <a:gd name="T22" fmla="*/ 5957 w 6334"/>
                  <a:gd name="T23" fmla="*/ 0 h 2808"/>
                  <a:gd name="T24" fmla="*/ 5633 w 6334"/>
                  <a:gd name="T25" fmla="*/ 204 h 2808"/>
                  <a:gd name="T26" fmla="*/ 5265 w 6334"/>
                  <a:gd name="T27" fmla="*/ 42 h 2808"/>
                  <a:gd name="T28" fmla="*/ 4794 w 6334"/>
                  <a:gd name="T29" fmla="*/ 210 h 2808"/>
                  <a:gd name="T30" fmla="*/ 4236 w 6334"/>
                  <a:gd name="T31" fmla="*/ 213 h 2808"/>
                  <a:gd name="T32" fmla="*/ 3861 w 6334"/>
                  <a:gd name="T33" fmla="*/ 209 h 2808"/>
                  <a:gd name="T34" fmla="*/ 3211 w 6334"/>
                  <a:gd name="T35" fmla="*/ 370 h 2808"/>
                  <a:gd name="T36" fmla="*/ 2760 w 6334"/>
                  <a:gd name="T37" fmla="*/ 349 h 2808"/>
                  <a:gd name="T38" fmla="*/ 2396 w 6334"/>
                  <a:gd name="T39" fmla="*/ 161 h 2808"/>
                  <a:gd name="T40" fmla="*/ 2005 w 6334"/>
                  <a:gd name="T41" fmla="*/ 84 h 2808"/>
                  <a:gd name="T42" fmla="*/ 1494 w 6334"/>
                  <a:gd name="T43" fmla="*/ 530 h 2808"/>
                  <a:gd name="T44" fmla="*/ 1328 w 6334"/>
                  <a:gd name="T45" fmla="*/ 946 h 2808"/>
                  <a:gd name="T46" fmla="*/ 906 w 6334"/>
                  <a:gd name="T47" fmla="*/ 1176 h 2808"/>
                  <a:gd name="T48" fmla="*/ 868 w 6334"/>
                  <a:gd name="T49" fmla="*/ 1676 h 2808"/>
                  <a:gd name="T50" fmla="*/ 611 w 6334"/>
                  <a:gd name="T51" fmla="*/ 2164 h 2808"/>
                  <a:gd name="T52" fmla="*/ 273 w 6334"/>
                  <a:gd name="T53" fmla="*/ 2139 h 2808"/>
                  <a:gd name="T54" fmla="*/ 148 w 6334"/>
                  <a:gd name="T55" fmla="*/ 2499 h 2808"/>
                  <a:gd name="T56" fmla="*/ 24 w 6334"/>
                  <a:gd name="T57" fmla="*/ 2672 h 2808"/>
                  <a:gd name="T58" fmla="*/ 491 w 6334"/>
                  <a:gd name="T59" fmla="*/ 2808 h 2808"/>
                  <a:gd name="T60" fmla="*/ 832 w 6334"/>
                  <a:gd name="T61" fmla="*/ 2751 h 2808"/>
                  <a:gd name="T62" fmla="*/ 1071 w 6334"/>
                  <a:gd name="T63" fmla="*/ 2588 h 2808"/>
                  <a:gd name="T64" fmla="*/ 1320 w 6334"/>
                  <a:gd name="T65" fmla="*/ 2506 h 2808"/>
                  <a:gd name="T66" fmla="*/ 1813 w 6334"/>
                  <a:gd name="T67" fmla="*/ 2713 h 2808"/>
                  <a:gd name="T68" fmla="*/ 2066 w 6334"/>
                  <a:gd name="T69" fmla="*/ 2575 h 2808"/>
                  <a:gd name="T70" fmla="*/ 2121 w 6334"/>
                  <a:gd name="T71" fmla="*/ 2497 h 2808"/>
                  <a:gd name="T72" fmla="*/ 2370 w 6334"/>
                  <a:gd name="T73" fmla="*/ 2475 h 2808"/>
                  <a:gd name="T74" fmla="*/ 2960 w 6334"/>
                  <a:gd name="T75" fmla="*/ 2277 h 2808"/>
                  <a:gd name="T76" fmla="*/ 3117 w 6334"/>
                  <a:gd name="T77" fmla="*/ 2494 h 2808"/>
                  <a:gd name="T78" fmla="*/ 3457 w 6334"/>
                  <a:gd name="T79" fmla="*/ 2222 h 2808"/>
                  <a:gd name="T80" fmla="*/ 3740 w 6334"/>
                  <a:gd name="T81" fmla="*/ 2271 h 2808"/>
                  <a:gd name="T82" fmla="*/ 3672 w 6334"/>
                  <a:gd name="T83" fmla="*/ 1953 h 2808"/>
                  <a:gd name="T84" fmla="*/ 4031 w 6334"/>
                  <a:gd name="T85" fmla="*/ 2028 h 2808"/>
                  <a:gd name="T86" fmla="*/ 4513 w 6334"/>
                  <a:gd name="T87" fmla="*/ 2128 h 2808"/>
                  <a:gd name="T88" fmla="*/ 4609 w 6334"/>
                  <a:gd name="T89" fmla="*/ 2223 h 2808"/>
                  <a:gd name="T90" fmla="*/ 4959 w 6334"/>
                  <a:gd name="T91" fmla="*/ 2324 h 2808"/>
                  <a:gd name="T92" fmla="*/ 5519 w 6334"/>
                  <a:gd name="T93" fmla="*/ 2320 h 2808"/>
                  <a:gd name="T94" fmla="*/ 5790 w 6334"/>
                  <a:gd name="T95" fmla="*/ 2667 h 2808"/>
                  <a:gd name="T96" fmla="*/ 5919 w 6334"/>
                  <a:gd name="T97" fmla="*/ 2387 h 2808"/>
                  <a:gd name="T98" fmla="*/ 6057 w 6334"/>
                  <a:gd name="T99" fmla="*/ 1821 h 2808"/>
                  <a:gd name="T100" fmla="*/ 6292 w 6334"/>
                  <a:gd name="T101" fmla="*/ 1342 h 2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334" h="2808">
                    <a:moveTo>
                      <a:pt x="2490" y="2198"/>
                    </a:moveTo>
                    <a:lnTo>
                      <a:pt x="2386" y="2223"/>
                    </a:lnTo>
                    <a:lnTo>
                      <a:pt x="2279" y="2203"/>
                    </a:lnTo>
                    <a:lnTo>
                      <a:pt x="2144" y="2111"/>
                    </a:lnTo>
                    <a:lnTo>
                      <a:pt x="2016" y="1839"/>
                    </a:lnTo>
                    <a:lnTo>
                      <a:pt x="1927" y="1884"/>
                    </a:lnTo>
                    <a:lnTo>
                      <a:pt x="1745" y="1782"/>
                    </a:lnTo>
                    <a:lnTo>
                      <a:pt x="1745" y="1782"/>
                    </a:lnTo>
                    <a:lnTo>
                      <a:pt x="1802" y="1665"/>
                    </a:lnTo>
                    <a:lnTo>
                      <a:pt x="1926" y="1644"/>
                    </a:lnTo>
                    <a:lnTo>
                      <a:pt x="1958" y="1513"/>
                    </a:lnTo>
                    <a:lnTo>
                      <a:pt x="1958" y="1513"/>
                    </a:lnTo>
                    <a:lnTo>
                      <a:pt x="1907" y="1426"/>
                    </a:lnTo>
                    <a:lnTo>
                      <a:pt x="2000" y="1243"/>
                    </a:lnTo>
                    <a:lnTo>
                      <a:pt x="2178" y="1152"/>
                    </a:lnTo>
                    <a:lnTo>
                      <a:pt x="2388" y="1188"/>
                    </a:lnTo>
                    <a:lnTo>
                      <a:pt x="2514" y="1062"/>
                    </a:lnTo>
                    <a:lnTo>
                      <a:pt x="2598" y="1128"/>
                    </a:lnTo>
                    <a:lnTo>
                      <a:pt x="2674" y="1259"/>
                    </a:lnTo>
                    <a:lnTo>
                      <a:pt x="2674" y="1259"/>
                    </a:lnTo>
                    <a:lnTo>
                      <a:pt x="2672" y="1333"/>
                    </a:lnTo>
                    <a:lnTo>
                      <a:pt x="2596" y="1412"/>
                    </a:lnTo>
                    <a:lnTo>
                      <a:pt x="2596" y="1412"/>
                    </a:lnTo>
                    <a:lnTo>
                      <a:pt x="2792" y="1539"/>
                    </a:lnTo>
                    <a:lnTo>
                      <a:pt x="2792" y="1539"/>
                    </a:lnTo>
                    <a:lnTo>
                      <a:pt x="2869" y="1783"/>
                    </a:lnTo>
                    <a:lnTo>
                      <a:pt x="2766" y="1796"/>
                    </a:lnTo>
                    <a:lnTo>
                      <a:pt x="2725" y="1864"/>
                    </a:lnTo>
                    <a:lnTo>
                      <a:pt x="2887" y="1985"/>
                    </a:lnTo>
                    <a:lnTo>
                      <a:pt x="2887" y="1985"/>
                    </a:lnTo>
                    <a:lnTo>
                      <a:pt x="2490" y="2198"/>
                    </a:lnTo>
                    <a:close/>
                    <a:moveTo>
                      <a:pt x="6263" y="1066"/>
                    </a:moveTo>
                    <a:lnTo>
                      <a:pt x="6092" y="1063"/>
                    </a:lnTo>
                    <a:lnTo>
                      <a:pt x="6076" y="1002"/>
                    </a:lnTo>
                    <a:lnTo>
                      <a:pt x="5886" y="1091"/>
                    </a:lnTo>
                    <a:lnTo>
                      <a:pt x="5805" y="1002"/>
                    </a:lnTo>
                    <a:lnTo>
                      <a:pt x="5724" y="1037"/>
                    </a:lnTo>
                    <a:lnTo>
                      <a:pt x="5693" y="1013"/>
                    </a:lnTo>
                    <a:lnTo>
                      <a:pt x="5628" y="843"/>
                    </a:lnTo>
                    <a:lnTo>
                      <a:pt x="5824" y="668"/>
                    </a:lnTo>
                    <a:lnTo>
                      <a:pt x="5829" y="497"/>
                    </a:lnTo>
                    <a:lnTo>
                      <a:pt x="6032" y="404"/>
                    </a:lnTo>
                    <a:lnTo>
                      <a:pt x="6002" y="221"/>
                    </a:lnTo>
                    <a:lnTo>
                      <a:pt x="6048" y="209"/>
                    </a:lnTo>
                    <a:lnTo>
                      <a:pt x="6074" y="270"/>
                    </a:lnTo>
                    <a:lnTo>
                      <a:pt x="6198" y="220"/>
                    </a:lnTo>
                    <a:lnTo>
                      <a:pt x="6066" y="49"/>
                    </a:lnTo>
                    <a:lnTo>
                      <a:pt x="5957" y="0"/>
                    </a:lnTo>
                    <a:lnTo>
                      <a:pt x="5819" y="18"/>
                    </a:lnTo>
                    <a:lnTo>
                      <a:pt x="5821" y="213"/>
                    </a:lnTo>
                    <a:lnTo>
                      <a:pt x="5734" y="267"/>
                    </a:lnTo>
                    <a:lnTo>
                      <a:pt x="5633" y="204"/>
                    </a:lnTo>
                    <a:lnTo>
                      <a:pt x="5535" y="242"/>
                    </a:lnTo>
                    <a:lnTo>
                      <a:pt x="5456" y="89"/>
                    </a:lnTo>
                    <a:lnTo>
                      <a:pt x="5332" y="123"/>
                    </a:lnTo>
                    <a:lnTo>
                      <a:pt x="5265" y="42"/>
                    </a:lnTo>
                    <a:lnTo>
                      <a:pt x="5173" y="48"/>
                    </a:lnTo>
                    <a:lnTo>
                      <a:pt x="4985" y="123"/>
                    </a:lnTo>
                    <a:lnTo>
                      <a:pt x="4854" y="241"/>
                    </a:lnTo>
                    <a:lnTo>
                      <a:pt x="4794" y="210"/>
                    </a:lnTo>
                    <a:lnTo>
                      <a:pt x="4540" y="316"/>
                    </a:lnTo>
                    <a:lnTo>
                      <a:pt x="4478" y="274"/>
                    </a:lnTo>
                    <a:lnTo>
                      <a:pt x="4394" y="92"/>
                    </a:lnTo>
                    <a:lnTo>
                      <a:pt x="4236" y="213"/>
                    </a:lnTo>
                    <a:lnTo>
                      <a:pt x="4128" y="190"/>
                    </a:lnTo>
                    <a:lnTo>
                      <a:pt x="3937" y="404"/>
                    </a:lnTo>
                    <a:lnTo>
                      <a:pt x="3992" y="282"/>
                    </a:lnTo>
                    <a:lnTo>
                      <a:pt x="3861" y="209"/>
                    </a:lnTo>
                    <a:lnTo>
                      <a:pt x="3505" y="305"/>
                    </a:lnTo>
                    <a:lnTo>
                      <a:pt x="3441" y="463"/>
                    </a:lnTo>
                    <a:lnTo>
                      <a:pt x="3366" y="462"/>
                    </a:lnTo>
                    <a:lnTo>
                      <a:pt x="3211" y="370"/>
                    </a:lnTo>
                    <a:lnTo>
                      <a:pt x="3123" y="453"/>
                    </a:lnTo>
                    <a:lnTo>
                      <a:pt x="2959" y="327"/>
                    </a:lnTo>
                    <a:lnTo>
                      <a:pt x="2869" y="462"/>
                    </a:lnTo>
                    <a:lnTo>
                      <a:pt x="2760" y="349"/>
                    </a:lnTo>
                    <a:lnTo>
                      <a:pt x="2464" y="422"/>
                    </a:lnTo>
                    <a:lnTo>
                      <a:pt x="2440" y="307"/>
                    </a:lnTo>
                    <a:lnTo>
                      <a:pt x="2349" y="278"/>
                    </a:lnTo>
                    <a:lnTo>
                      <a:pt x="2396" y="161"/>
                    </a:lnTo>
                    <a:lnTo>
                      <a:pt x="2244" y="263"/>
                    </a:lnTo>
                    <a:lnTo>
                      <a:pt x="2213" y="248"/>
                    </a:lnTo>
                    <a:lnTo>
                      <a:pt x="2245" y="193"/>
                    </a:lnTo>
                    <a:lnTo>
                      <a:pt x="2005" y="84"/>
                    </a:lnTo>
                    <a:lnTo>
                      <a:pt x="1886" y="63"/>
                    </a:lnTo>
                    <a:lnTo>
                      <a:pt x="1719" y="107"/>
                    </a:lnTo>
                    <a:lnTo>
                      <a:pt x="1605" y="479"/>
                    </a:lnTo>
                    <a:lnTo>
                      <a:pt x="1494" y="530"/>
                    </a:lnTo>
                    <a:lnTo>
                      <a:pt x="1335" y="476"/>
                    </a:lnTo>
                    <a:lnTo>
                      <a:pt x="1261" y="630"/>
                    </a:lnTo>
                    <a:lnTo>
                      <a:pt x="1330" y="847"/>
                    </a:lnTo>
                    <a:lnTo>
                      <a:pt x="1328" y="946"/>
                    </a:lnTo>
                    <a:lnTo>
                      <a:pt x="1215" y="1026"/>
                    </a:lnTo>
                    <a:lnTo>
                      <a:pt x="992" y="930"/>
                    </a:lnTo>
                    <a:lnTo>
                      <a:pt x="1035" y="1080"/>
                    </a:lnTo>
                    <a:lnTo>
                      <a:pt x="906" y="1176"/>
                    </a:lnTo>
                    <a:lnTo>
                      <a:pt x="977" y="1239"/>
                    </a:lnTo>
                    <a:lnTo>
                      <a:pt x="972" y="1320"/>
                    </a:lnTo>
                    <a:lnTo>
                      <a:pt x="744" y="1653"/>
                    </a:lnTo>
                    <a:lnTo>
                      <a:pt x="868" y="1676"/>
                    </a:lnTo>
                    <a:lnTo>
                      <a:pt x="912" y="1789"/>
                    </a:lnTo>
                    <a:lnTo>
                      <a:pt x="840" y="2007"/>
                    </a:lnTo>
                    <a:lnTo>
                      <a:pt x="695" y="2131"/>
                    </a:lnTo>
                    <a:lnTo>
                      <a:pt x="611" y="2164"/>
                    </a:lnTo>
                    <a:lnTo>
                      <a:pt x="543" y="2101"/>
                    </a:lnTo>
                    <a:lnTo>
                      <a:pt x="460" y="2205"/>
                    </a:lnTo>
                    <a:lnTo>
                      <a:pt x="333" y="2105"/>
                    </a:lnTo>
                    <a:lnTo>
                      <a:pt x="273" y="2139"/>
                    </a:lnTo>
                    <a:lnTo>
                      <a:pt x="211" y="2277"/>
                    </a:lnTo>
                    <a:lnTo>
                      <a:pt x="313" y="2417"/>
                    </a:lnTo>
                    <a:lnTo>
                      <a:pt x="306" y="2458"/>
                    </a:lnTo>
                    <a:lnTo>
                      <a:pt x="148" y="2499"/>
                    </a:lnTo>
                    <a:lnTo>
                      <a:pt x="34" y="2458"/>
                    </a:lnTo>
                    <a:lnTo>
                      <a:pt x="34" y="2458"/>
                    </a:lnTo>
                    <a:lnTo>
                      <a:pt x="0" y="2586"/>
                    </a:lnTo>
                    <a:lnTo>
                      <a:pt x="24" y="2672"/>
                    </a:lnTo>
                    <a:lnTo>
                      <a:pt x="24" y="2672"/>
                    </a:lnTo>
                    <a:lnTo>
                      <a:pt x="92" y="2762"/>
                    </a:lnTo>
                    <a:lnTo>
                      <a:pt x="196" y="2800"/>
                    </a:lnTo>
                    <a:lnTo>
                      <a:pt x="491" y="2808"/>
                    </a:lnTo>
                    <a:lnTo>
                      <a:pt x="590" y="2728"/>
                    </a:lnTo>
                    <a:lnTo>
                      <a:pt x="683" y="2759"/>
                    </a:lnTo>
                    <a:lnTo>
                      <a:pt x="798" y="2699"/>
                    </a:lnTo>
                    <a:lnTo>
                      <a:pt x="832" y="2751"/>
                    </a:lnTo>
                    <a:lnTo>
                      <a:pt x="901" y="2621"/>
                    </a:lnTo>
                    <a:lnTo>
                      <a:pt x="1033" y="2666"/>
                    </a:lnTo>
                    <a:lnTo>
                      <a:pt x="1033" y="2666"/>
                    </a:lnTo>
                    <a:lnTo>
                      <a:pt x="1071" y="2588"/>
                    </a:lnTo>
                    <a:lnTo>
                      <a:pt x="1189" y="2591"/>
                    </a:lnTo>
                    <a:lnTo>
                      <a:pt x="1226" y="2505"/>
                    </a:lnTo>
                    <a:lnTo>
                      <a:pt x="1274" y="2487"/>
                    </a:lnTo>
                    <a:lnTo>
                      <a:pt x="1320" y="2506"/>
                    </a:lnTo>
                    <a:lnTo>
                      <a:pt x="1425" y="2654"/>
                    </a:lnTo>
                    <a:lnTo>
                      <a:pt x="1558" y="2650"/>
                    </a:lnTo>
                    <a:lnTo>
                      <a:pt x="1718" y="2782"/>
                    </a:lnTo>
                    <a:lnTo>
                      <a:pt x="1813" y="2713"/>
                    </a:lnTo>
                    <a:lnTo>
                      <a:pt x="1948" y="2757"/>
                    </a:lnTo>
                    <a:lnTo>
                      <a:pt x="2019" y="2734"/>
                    </a:lnTo>
                    <a:lnTo>
                      <a:pt x="2053" y="2693"/>
                    </a:lnTo>
                    <a:lnTo>
                      <a:pt x="2066" y="2575"/>
                    </a:lnTo>
                    <a:lnTo>
                      <a:pt x="2173" y="2574"/>
                    </a:lnTo>
                    <a:lnTo>
                      <a:pt x="2173" y="2574"/>
                    </a:lnTo>
                    <a:lnTo>
                      <a:pt x="2121" y="2497"/>
                    </a:lnTo>
                    <a:lnTo>
                      <a:pt x="2121" y="2497"/>
                    </a:lnTo>
                    <a:lnTo>
                      <a:pt x="2156" y="2457"/>
                    </a:lnTo>
                    <a:lnTo>
                      <a:pt x="2249" y="2585"/>
                    </a:lnTo>
                    <a:lnTo>
                      <a:pt x="2342" y="2592"/>
                    </a:lnTo>
                    <a:lnTo>
                      <a:pt x="2370" y="2475"/>
                    </a:lnTo>
                    <a:lnTo>
                      <a:pt x="2604" y="2439"/>
                    </a:lnTo>
                    <a:lnTo>
                      <a:pt x="2781" y="2300"/>
                    </a:lnTo>
                    <a:lnTo>
                      <a:pt x="2888" y="2266"/>
                    </a:lnTo>
                    <a:lnTo>
                      <a:pt x="2960" y="2277"/>
                    </a:lnTo>
                    <a:lnTo>
                      <a:pt x="2960" y="2277"/>
                    </a:lnTo>
                    <a:lnTo>
                      <a:pt x="2939" y="2365"/>
                    </a:lnTo>
                    <a:lnTo>
                      <a:pt x="2962" y="2404"/>
                    </a:lnTo>
                    <a:lnTo>
                      <a:pt x="3117" y="2494"/>
                    </a:lnTo>
                    <a:lnTo>
                      <a:pt x="3128" y="2398"/>
                    </a:lnTo>
                    <a:lnTo>
                      <a:pt x="3342" y="2347"/>
                    </a:lnTo>
                    <a:lnTo>
                      <a:pt x="3457" y="2222"/>
                    </a:lnTo>
                    <a:lnTo>
                      <a:pt x="3457" y="2222"/>
                    </a:lnTo>
                    <a:lnTo>
                      <a:pt x="3483" y="2390"/>
                    </a:lnTo>
                    <a:lnTo>
                      <a:pt x="3483" y="2390"/>
                    </a:lnTo>
                    <a:lnTo>
                      <a:pt x="3646" y="2381"/>
                    </a:lnTo>
                    <a:lnTo>
                      <a:pt x="3740" y="2271"/>
                    </a:lnTo>
                    <a:lnTo>
                      <a:pt x="3740" y="2271"/>
                    </a:lnTo>
                    <a:lnTo>
                      <a:pt x="3652" y="2150"/>
                    </a:lnTo>
                    <a:lnTo>
                      <a:pt x="3652" y="2150"/>
                    </a:lnTo>
                    <a:lnTo>
                      <a:pt x="3672" y="1953"/>
                    </a:lnTo>
                    <a:lnTo>
                      <a:pt x="3925" y="2020"/>
                    </a:lnTo>
                    <a:lnTo>
                      <a:pt x="4011" y="1970"/>
                    </a:lnTo>
                    <a:lnTo>
                      <a:pt x="4031" y="2028"/>
                    </a:lnTo>
                    <a:lnTo>
                      <a:pt x="4031" y="2028"/>
                    </a:lnTo>
                    <a:lnTo>
                      <a:pt x="4074" y="1930"/>
                    </a:lnTo>
                    <a:lnTo>
                      <a:pt x="4204" y="1882"/>
                    </a:lnTo>
                    <a:lnTo>
                      <a:pt x="4408" y="1954"/>
                    </a:lnTo>
                    <a:lnTo>
                      <a:pt x="4513" y="2128"/>
                    </a:lnTo>
                    <a:lnTo>
                      <a:pt x="4629" y="2138"/>
                    </a:lnTo>
                    <a:lnTo>
                      <a:pt x="4629" y="2138"/>
                    </a:lnTo>
                    <a:lnTo>
                      <a:pt x="4609" y="2223"/>
                    </a:lnTo>
                    <a:lnTo>
                      <a:pt x="4609" y="2223"/>
                    </a:lnTo>
                    <a:lnTo>
                      <a:pt x="4977" y="2184"/>
                    </a:lnTo>
                    <a:lnTo>
                      <a:pt x="4977" y="2184"/>
                    </a:lnTo>
                    <a:lnTo>
                      <a:pt x="4959" y="2323"/>
                    </a:lnTo>
                    <a:lnTo>
                      <a:pt x="4959" y="2324"/>
                    </a:lnTo>
                    <a:lnTo>
                      <a:pt x="5022" y="2376"/>
                    </a:lnTo>
                    <a:lnTo>
                      <a:pt x="5096" y="2364"/>
                    </a:lnTo>
                    <a:lnTo>
                      <a:pt x="5335" y="2173"/>
                    </a:lnTo>
                    <a:lnTo>
                      <a:pt x="5519" y="2320"/>
                    </a:lnTo>
                    <a:lnTo>
                      <a:pt x="5638" y="2391"/>
                    </a:lnTo>
                    <a:lnTo>
                      <a:pt x="5635" y="2527"/>
                    </a:lnTo>
                    <a:lnTo>
                      <a:pt x="5716" y="2632"/>
                    </a:lnTo>
                    <a:lnTo>
                      <a:pt x="5790" y="2667"/>
                    </a:lnTo>
                    <a:lnTo>
                      <a:pt x="5919" y="2646"/>
                    </a:lnTo>
                    <a:lnTo>
                      <a:pt x="5919" y="2646"/>
                    </a:lnTo>
                    <a:lnTo>
                      <a:pt x="6013" y="2442"/>
                    </a:lnTo>
                    <a:lnTo>
                      <a:pt x="5919" y="2387"/>
                    </a:lnTo>
                    <a:lnTo>
                      <a:pt x="5984" y="2231"/>
                    </a:lnTo>
                    <a:lnTo>
                      <a:pt x="5945" y="2089"/>
                    </a:lnTo>
                    <a:lnTo>
                      <a:pt x="6165" y="1860"/>
                    </a:lnTo>
                    <a:lnTo>
                      <a:pt x="6057" y="1821"/>
                    </a:lnTo>
                    <a:lnTo>
                      <a:pt x="6092" y="1561"/>
                    </a:lnTo>
                    <a:lnTo>
                      <a:pt x="6173" y="1335"/>
                    </a:lnTo>
                    <a:lnTo>
                      <a:pt x="6268" y="1366"/>
                    </a:lnTo>
                    <a:lnTo>
                      <a:pt x="6292" y="1342"/>
                    </a:lnTo>
                    <a:lnTo>
                      <a:pt x="6334" y="1128"/>
                    </a:lnTo>
                    <a:lnTo>
                      <a:pt x="6263" y="1066"/>
                    </a:lnTo>
                    <a:close/>
                  </a:path>
                </a:pathLst>
              </a:custGeom>
              <a:grpFill/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45713" tIns="22856" rIns="45713" bIns="22856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900"/>
              </a:p>
            </p:txBody>
          </p:sp>
          <p:sp>
            <p:nvSpPr>
              <p:cNvPr id="67" name="Freeform 14">
                <a:extLst>
                  <a:ext uri="{FF2B5EF4-FFF2-40B4-BE49-F238E27FC236}">
                    <a16:creationId xmlns:a16="http://schemas.microsoft.com/office/drawing/2014/main" id="{0601148A-9657-5242-8D73-1D6828BFA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870" y="1322713"/>
                <a:ext cx="1725876" cy="1769260"/>
              </a:xfrm>
              <a:custGeom>
                <a:avLst/>
                <a:gdLst>
                  <a:gd name="T0" fmla="*/ 4735 w 4891"/>
                  <a:gd name="T1" fmla="*/ 1222 h 5015"/>
                  <a:gd name="T2" fmla="*/ 4706 w 4891"/>
                  <a:gd name="T3" fmla="*/ 783 h 5015"/>
                  <a:gd name="T4" fmla="*/ 4756 w 4891"/>
                  <a:gd name="T5" fmla="*/ 715 h 5015"/>
                  <a:gd name="T6" fmla="*/ 4745 w 4891"/>
                  <a:gd name="T7" fmla="*/ 562 h 5015"/>
                  <a:gd name="T8" fmla="*/ 4515 w 4891"/>
                  <a:gd name="T9" fmla="*/ 309 h 5015"/>
                  <a:gd name="T10" fmla="*/ 4351 w 4891"/>
                  <a:gd name="T11" fmla="*/ 3 h 5015"/>
                  <a:gd name="T12" fmla="*/ 4344 w 4891"/>
                  <a:gd name="T13" fmla="*/ 33 h 5015"/>
                  <a:gd name="T14" fmla="*/ 4089 w 4891"/>
                  <a:gd name="T15" fmla="*/ 556 h 5015"/>
                  <a:gd name="T16" fmla="*/ 3020 w 4891"/>
                  <a:gd name="T17" fmla="*/ 1227 h 5015"/>
                  <a:gd name="T18" fmla="*/ 2273 w 4891"/>
                  <a:gd name="T19" fmla="*/ 1243 h 5015"/>
                  <a:gd name="T20" fmla="*/ 2200 w 4891"/>
                  <a:gd name="T21" fmla="*/ 988 h 5015"/>
                  <a:gd name="T22" fmla="*/ 1485 w 4891"/>
                  <a:gd name="T23" fmla="*/ 627 h 5015"/>
                  <a:gd name="T24" fmla="*/ 1046 w 4891"/>
                  <a:gd name="T25" fmla="*/ 657 h 5015"/>
                  <a:gd name="T26" fmla="*/ 843 w 4891"/>
                  <a:gd name="T27" fmla="*/ 735 h 5015"/>
                  <a:gd name="T28" fmla="*/ 832 w 4891"/>
                  <a:gd name="T29" fmla="*/ 998 h 5015"/>
                  <a:gd name="T30" fmla="*/ 333 w 4891"/>
                  <a:gd name="T31" fmla="*/ 963 h 5015"/>
                  <a:gd name="T32" fmla="*/ 261 w 4891"/>
                  <a:gd name="T33" fmla="*/ 1283 h 5015"/>
                  <a:gd name="T34" fmla="*/ 389 w 4891"/>
                  <a:gd name="T35" fmla="*/ 1613 h 5015"/>
                  <a:gd name="T36" fmla="*/ 553 w 4891"/>
                  <a:gd name="T37" fmla="*/ 2483 h 5015"/>
                  <a:gd name="T38" fmla="*/ 464 w 4891"/>
                  <a:gd name="T39" fmla="*/ 3001 h 5015"/>
                  <a:gd name="T40" fmla="*/ 632 w 4891"/>
                  <a:gd name="T41" fmla="*/ 3302 h 5015"/>
                  <a:gd name="T42" fmla="*/ 575 w 4891"/>
                  <a:gd name="T43" fmla="*/ 3409 h 5015"/>
                  <a:gd name="T44" fmla="*/ 433 w 4891"/>
                  <a:gd name="T45" fmla="*/ 3545 h 5015"/>
                  <a:gd name="T46" fmla="*/ 661 w 4891"/>
                  <a:gd name="T47" fmla="*/ 3613 h 5015"/>
                  <a:gd name="T48" fmla="*/ 887 w 4891"/>
                  <a:gd name="T49" fmla="*/ 4138 h 5015"/>
                  <a:gd name="T50" fmla="*/ 925 w 4891"/>
                  <a:gd name="T51" fmla="*/ 4428 h 5015"/>
                  <a:gd name="T52" fmla="*/ 992 w 4891"/>
                  <a:gd name="T53" fmla="*/ 4672 h 5015"/>
                  <a:gd name="T54" fmla="*/ 1025 w 4891"/>
                  <a:gd name="T55" fmla="*/ 4915 h 5015"/>
                  <a:gd name="T56" fmla="*/ 1682 w 4891"/>
                  <a:gd name="T57" fmla="*/ 4629 h 5015"/>
                  <a:gd name="T58" fmla="*/ 2085 w 4891"/>
                  <a:gd name="T59" fmla="*/ 4565 h 5015"/>
                  <a:gd name="T60" fmla="*/ 2362 w 4891"/>
                  <a:gd name="T61" fmla="*/ 4783 h 5015"/>
                  <a:gd name="T62" fmla="*/ 2754 w 4891"/>
                  <a:gd name="T63" fmla="*/ 4921 h 5015"/>
                  <a:gd name="T64" fmla="*/ 3033 w 4891"/>
                  <a:gd name="T65" fmla="*/ 4880 h 5015"/>
                  <a:gd name="T66" fmla="*/ 3053 w 4891"/>
                  <a:gd name="T67" fmla="*/ 4568 h 5015"/>
                  <a:gd name="T68" fmla="*/ 3331 w 4891"/>
                  <a:gd name="T69" fmla="*/ 4627 h 5015"/>
                  <a:gd name="T70" fmla="*/ 3632 w 4891"/>
                  <a:gd name="T71" fmla="*/ 4252 h 5015"/>
                  <a:gd name="T72" fmla="*/ 3692 w 4891"/>
                  <a:gd name="T73" fmla="*/ 3783 h 5015"/>
                  <a:gd name="T74" fmla="*/ 3755 w 4891"/>
                  <a:gd name="T75" fmla="*/ 3543 h 5015"/>
                  <a:gd name="T76" fmla="*/ 4048 w 4891"/>
                  <a:gd name="T77" fmla="*/ 3409 h 5015"/>
                  <a:gd name="T78" fmla="*/ 4055 w 4891"/>
                  <a:gd name="T79" fmla="*/ 2939 h 5015"/>
                  <a:gd name="T80" fmla="*/ 4439 w 4891"/>
                  <a:gd name="T81" fmla="*/ 2570 h 5015"/>
                  <a:gd name="T82" fmla="*/ 4249 w 4891"/>
                  <a:gd name="T83" fmla="*/ 2577 h 5015"/>
                  <a:gd name="T84" fmla="*/ 4225 w 4891"/>
                  <a:gd name="T85" fmla="*/ 2443 h 5015"/>
                  <a:gd name="T86" fmla="*/ 4167 w 4891"/>
                  <a:gd name="T87" fmla="*/ 2193 h 5015"/>
                  <a:gd name="T88" fmla="*/ 4171 w 4891"/>
                  <a:gd name="T89" fmla="*/ 2056 h 5015"/>
                  <a:gd name="T90" fmla="*/ 4417 w 4891"/>
                  <a:gd name="T91" fmla="*/ 1902 h 5015"/>
                  <a:gd name="T92" fmla="*/ 4869 w 4891"/>
                  <a:gd name="T93" fmla="*/ 1718 h 5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891" h="5015">
                    <a:moveTo>
                      <a:pt x="4880" y="1491"/>
                    </a:moveTo>
                    <a:lnTo>
                      <a:pt x="4854" y="1394"/>
                    </a:lnTo>
                    <a:lnTo>
                      <a:pt x="4735" y="1222"/>
                    </a:lnTo>
                    <a:lnTo>
                      <a:pt x="4779" y="1195"/>
                    </a:lnTo>
                    <a:lnTo>
                      <a:pt x="4674" y="860"/>
                    </a:lnTo>
                    <a:lnTo>
                      <a:pt x="4706" y="783"/>
                    </a:lnTo>
                    <a:lnTo>
                      <a:pt x="4723" y="769"/>
                    </a:lnTo>
                    <a:lnTo>
                      <a:pt x="4723" y="769"/>
                    </a:lnTo>
                    <a:lnTo>
                      <a:pt x="4756" y="715"/>
                    </a:lnTo>
                    <a:lnTo>
                      <a:pt x="4769" y="659"/>
                    </a:lnTo>
                    <a:lnTo>
                      <a:pt x="4762" y="611"/>
                    </a:lnTo>
                    <a:lnTo>
                      <a:pt x="4745" y="562"/>
                    </a:lnTo>
                    <a:lnTo>
                      <a:pt x="4685" y="486"/>
                    </a:lnTo>
                    <a:lnTo>
                      <a:pt x="4597" y="408"/>
                    </a:lnTo>
                    <a:lnTo>
                      <a:pt x="4515" y="309"/>
                    </a:lnTo>
                    <a:lnTo>
                      <a:pt x="4481" y="167"/>
                    </a:lnTo>
                    <a:lnTo>
                      <a:pt x="4443" y="90"/>
                    </a:lnTo>
                    <a:lnTo>
                      <a:pt x="4351" y="3"/>
                    </a:lnTo>
                    <a:lnTo>
                      <a:pt x="4347" y="0"/>
                    </a:lnTo>
                    <a:lnTo>
                      <a:pt x="4347" y="0"/>
                    </a:lnTo>
                    <a:lnTo>
                      <a:pt x="4344" y="33"/>
                    </a:lnTo>
                    <a:lnTo>
                      <a:pt x="4309" y="215"/>
                    </a:lnTo>
                    <a:lnTo>
                      <a:pt x="4280" y="293"/>
                    </a:lnTo>
                    <a:lnTo>
                      <a:pt x="4089" y="556"/>
                    </a:lnTo>
                    <a:lnTo>
                      <a:pt x="3847" y="748"/>
                    </a:lnTo>
                    <a:lnTo>
                      <a:pt x="3242" y="1052"/>
                    </a:lnTo>
                    <a:lnTo>
                      <a:pt x="3020" y="1227"/>
                    </a:lnTo>
                    <a:lnTo>
                      <a:pt x="2911" y="1262"/>
                    </a:lnTo>
                    <a:lnTo>
                      <a:pt x="2333" y="1269"/>
                    </a:lnTo>
                    <a:lnTo>
                      <a:pt x="2273" y="1243"/>
                    </a:lnTo>
                    <a:lnTo>
                      <a:pt x="2200" y="1156"/>
                    </a:lnTo>
                    <a:lnTo>
                      <a:pt x="2192" y="1075"/>
                    </a:lnTo>
                    <a:lnTo>
                      <a:pt x="2200" y="988"/>
                    </a:lnTo>
                    <a:lnTo>
                      <a:pt x="2175" y="886"/>
                    </a:lnTo>
                    <a:lnTo>
                      <a:pt x="2082" y="825"/>
                    </a:lnTo>
                    <a:lnTo>
                      <a:pt x="1485" y="627"/>
                    </a:lnTo>
                    <a:lnTo>
                      <a:pt x="1361" y="607"/>
                    </a:lnTo>
                    <a:lnTo>
                      <a:pt x="1241" y="614"/>
                    </a:lnTo>
                    <a:lnTo>
                      <a:pt x="1046" y="657"/>
                    </a:lnTo>
                    <a:lnTo>
                      <a:pt x="969" y="662"/>
                    </a:lnTo>
                    <a:lnTo>
                      <a:pt x="897" y="679"/>
                    </a:lnTo>
                    <a:lnTo>
                      <a:pt x="843" y="735"/>
                    </a:lnTo>
                    <a:lnTo>
                      <a:pt x="835" y="825"/>
                    </a:lnTo>
                    <a:lnTo>
                      <a:pt x="846" y="924"/>
                    </a:lnTo>
                    <a:lnTo>
                      <a:pt x="832" y="998"/>
                    </a:lnTo>
                    <a:lnTo>
                      <a:pt x="602" y="1033"/>
                    </a:lnTo>
                    <a:lnTo>
                      <a:pt x="446" y="1015"/>
                    </a:lnTo>
                    <a:lnTo>
                      <a:pt x="333" y="963"/>
                    </a:lnTo>
                    <a:lnTo>
                      <a:pt x="339" y="979"/>
                    </a:lnTo>
                    <a:lnTo>
                      <a:pt x="178" y="1081"/>
                    </a:lnTo>
                    <a:lnTo>
                      <a:pt x="261" y="1283"/>
                    </a:lnTo>
                    <a:lnTo>
                      <a:pt x="143" y="1367"/>
                    </a:lnTo>
                    <a:lnTo>
                      <a:pt x="275" y="1410"/>
                    </a:lnTo>
                    <a:lnTo>
                      <a:pt x="389" y="1613"/>
                    </a:lnTo>
                    <a:lnTo>
                      <a:pt x="214" y="1948"/>
                    </a:lnTo>
                    <a:lnTo>
                      <a:pt x="0" y="2088"/>
                    </a:lnTo>
                    <a:lnTo>
                      <a:pt x="553" y="2483"/>
                    </a:lnTo>
                    <a:lnTo>
                      <a:pt x="447" y="2559"/>
                    </a:lnTo>
                    <a:lnTo>
                      <a:pt x="593" y="2811"/>
                    </a:lnTo>
                    <a:lnTo>
                      <a:pt x="464" y="3001"/>
                    </a:lnTo>
                    <a:lnTo>
                      <a:pt x="549" y="3115"/>
                    </a:lnTo>
                    <a:lnTo>
                      <a:pt x="398" y="3183"/>
                    </a:lnTo>
                    <a:lnTo>
                      <a:pt x="632" y="3302"/>
                    </a:lnTo>
                    <a:lnTo>
                      <a:pt x="535" y="3299"/>
                    </a:lnTo>
                    <a:lnTo>
                      <a:pt x="609" y="3373"/>
                    </a:lnTo>
                    <a:lnTo>
                      <a:pt x="575" y="3409"/>
                    </a:lnTo>
                    <a:lnTo>
                      <a:pt x="460" y="3391"/>
                    </a:lnTo>
                    <a:lnTo>
                      <a:pt x="497" y="3480"/>
                    </a:lnTo>
                    <a:lnTo>
                      <a:pt x="433" y="3545"/>
                    </a:lnTo>
                    <a:lnTo>
                      <a:pt x="473" y="3652"/>
                    </a:lnTo>
                    <a:lnTo>
                      <a:pt x="585" y="3581"/>
                    </a:lnTo>
                    <a:lnTo>
                      <a:pt x="661" y="3613"/>
                    </a:lnTo>
                    <a:lnTo>
                      <a:pt x="701" y="3759"/>
                    </a:lnTo>
                    <a:lnTo>
                      <a:pt x="585" y="3877"/>
                    </a:lnTo>
                    <a:lnTo>
                      <a:pt x="887" y="4138"/>
                    </a:lnTo>
                    <a:lnTo>
                      <a:pt x="824" y="4218"/>
                    </a:lnTo>
                    <a:lnTo>
                      <a:pt x="937" y="4372"/>
                    </a:lnTo>
                    <a:lnTo>
                      <a:pt x="925" y="4428"/>
                    </a:lnTo>
                    <a:lnTo>
                      <a:pt x="620" y="4655"/>
                    </a:lnTo>
                    <a:lnTo>
                      <a:pt x="798" y="4729"/>
                    </a:lnTo>
                    <a:lnTo>
                      <a:pt x="992" y="4672"/>
                    </a:lnTo>
                    <a:lnTo>
                      <a:pt x="993" y="4672"/>
                    </a:lnTo>
                    <a:lnTo>
                      <a:pt x="1025" y="4915"/>
                    </a:lnTo>
                    <a:lnTo>
                      <a:pt x="1025" y="4915"/>
                    </a:lnTo>
                    <a:lnTo>
                      <a:pt x="1347" y="4920"/>
                    </a:lnTo>
                    <a:lnTo>
                      <a:pt x="1484" y="5015"/>
                    </a:lnTo>
                    <a:lnTo>
                      <a:pt x="1682" y="4629"/>
                    </a:lnTo>
                    <a:lnTo>
                      <a:pt x="1823" y="4551"/>
                    </a:lnTo>
                    <a:lnTo>
                      <a:pt x="1873" y="4654"/>
                    </a:lnTo>
                    <a:lnTo>
                      <a:pt x="2085" y="4565"/>
                    </a:lnTo>
                    <a:lnTo>
                      <a:pt x="2167" y="4807"/>
                    </a:lnTo>
                    <a:lnTo>
                      <a:pt x="2167" y="4807"/>
                    </a:lnTo>
                    <a:lnTo>
                      <a:pt x="2362" y="4783"/>
                    </a:lnTo>
                    <a:lnTo>
                      <a:pt x="2428" y="4848"/>
                    </a:lnTo>
                    <a:lnTo>
                      <a:pt x="2703" y="4788"/>
                    </a:lnTo>
                    <a:lnTo>
                      <a:pt x="2754" y="4921"/>
                    </a:lnTo>
                    <a:lnTo>
                      <a:pt x="2868" y="4962"/>
                    </a:lnTo>
                    <a:lnTo>
                      <a:pt x="3026" y="4921"/>
                    </a:lnTo>
                    <a:lnTo>
                      <a:pt x="3033" y="4880"/>
                    </a:lnTo>
                    <a:lnTo>
                      <a:pt x="2931" y="4740"/>
                    </a:lnTo>
                    <a:lnTo>
                      <a:pt x="2993" y="4602"/>
                    </a:lnTo>
                    <a:lnTo>
                      <a:pt x="3053" y="4568"/>
                    </a:lnTo>
                    <a:lnTo>
                      <a:pt x="3180" y="4668"/>
                    </a:lnTo>
                    <a:lnTo>
                      <a:pt x="3263" y="4564"/>
                    </a:lnTo>
                    <a:lnTo>
                      <a:pt x="3331" y="4627"/>
                    </a:lnTo>
                    <a:lnTo>
                      <a:pt x="3415" y="4594"/>
                    </a:lnTo>
                    <a:lnTo>
                      <a:pt x="3560" y="4470"/>
                    </a:lnTo>
                    <a:lnTo>
                      <a:pt x="3632" y="4252"/>
                    </a:lnTo>
                    <a:lnTo>
                      <a:pt x="3588" y="4139"/>
                    </a:lnTo>
                    <a:lnTo>
                      <a:pt x="3464" y="4116"/>
                    </a:lnTo>
                    <a:lnTo>
                      <a:pt x="3692" y="3783"/>
                    </a:lnTo>
                    <a:lnTo>
                      <a:pt x="3697" y="3702"/>
                    </a:lnTo>
                    <a:lnTo>
                      <a:pt x="3626" y="3639"/>
                    </a:lnTo>
                    <a:lnTo>
                      <a:pt x="3755" y="3543"/>
                    </a:lnTo>
                    <a:lnTo>
                      <a:pt x="3712" y="3393"/>
                    </a:lnTo>
                    <a:lnTo>
                      <a:pt x="3935" y="3489"/>
                    </a:lnTo>
                    <a:lnTo>
                      <a:pt x="4048" y="3409"/>
                    </a:lnTo>
                    <a:lnTo>
                      <a:pt x="4050" y="3310"/>
                    </a:lnTo>
                    <a:lnTo>
                      <a:pt x="3981" y="3093"/>
                    </a:lnTo>
                    <a:lnTo>
                      <a:pt x="4055" y="2939"/>
                    </a:lnTo>
                    <a:lnTo>
                      <a:pt x="4214" y="2993"/>
                    </a:lnTo>
                    <a:lnTo>
                      <a:pt x="4325" y="2942"/>
                    </a:lnTo>
                    <a:lnTo>
                      <a:pt x="4439" y="2570"/>
                    </a:lnTo>
                    <a:lnTo>
                      <a:pt x="4398" y="2522"/>
                    </a:lnTo>
                    <a:lnTo>
                      <a:pt x="4302" y="2600"/>
                    </a:lnTo>
                    <a:lnTo>
                      <a:pt x="4249" y="2577"/>
                    </a:lnTo>
                    <a:lnTo>
                      <a:pt x="4189" y="2525"/>
                    </a:lnTo>
                    <a:lnTo>
                      <a:pt x="4201" y="2519"/>
                    </a:lnTo>
                    <a:lnTo>
                      <a:pt x="4225" y="2443"/>
                    </a:lnTo>
                    <a:lnTo>
                      <a:pt x="4210" y="2352"/>
                    </a:lnTo>
                    <a:lnTo>
                      <a:pt x="4182" y="2264"/>
                    </a:lnTo>
                    <a:lnTo>
                      <a:pt x="4167" y="2193"/>
                    </a:lnTo>
                    <a:lnTo>
                      <a:pt x="4161" y="2123"/>
                    </a:lnTo>
                    <a:lnTo>
                      <a:pt x="4155" y="2090"/>
                    </a:lnTo>
                    <a:lnTo>
                      <a:pt x="4171" y="2056"/>
                    </a:lnTo>
                    <a:lnTo>
                      <a:pt x="4232" y="1984"/>
                    </a:lnTo>
                    <a:lnTo>
                      <a:pt x="4319" y="1921"/>
                    </a:lnTo>
                    <a:lnTo>
                      <a:pt x="4417" y="1902"/>
                    </a:lnTo>
                    <a:lnTo>
                      <a:pt x="4614" y="1902"/>
                    </a:lnTo>
                    <a:lnTo>
                      <a:pt x="4808" y="1839"/>
                    </a:lnTo>
                    <a:lnTo>
                      <a:pt x="4869" y="1718"/>
                    </a:lnTo>
                    <a:lnTo>
                      <a:pt x="4891" y="1548"/>
                    </a:lnTo>
                    <a:lnTo>
                      <a:pt x="4880" y="1491"/>
                    </a:lnTo>
                    <a:close/>
                  </a:path>
                </a:pathLst>
              </a:custGeom>
              <a:grpFill/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45713" tIns="22856" rIns="45713" bIns="22856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900"/>
              </a:p>
            </p:txBody>
          </p:sp>
          <p:sp>
            <p:nvSpPr>
              <p:cNvPr id="68" name="Freeform 15">
                <a:extLst>
                  <a:ext uri="{FF2B5EF4-FFF2-40B4-BE49-F238E27FC236}">
                    <a16:creationId xmlns:a16="http://schemas.microsoft.com/office/drawing/2014/main" id="{48AD959B-2B26-5E43-8CE2-B13ECE747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8485" y="2566063"/>
                <a:ext cx="402105" cy="409512"/>
              </a:xfrm>
              <a:custGeom>
                <a:avLst/>
                <a:gdLst>
                  <a:gd name="T0" fmla="*/ 1142 w 1142"/>
                  <a:gd name="T1" fmla="*/ 923 h 1161"/>
                  <a:gd name="T2" fmla="*/ 980 w 1142"/>
                  <a:gd name="T3" fmla="*/ 802 h 1161"/>
                  <a:gd name="T4" fmla="*/ 1021 w 1142"/>
                  <a:gd name="T5" fmla="*/ 734 h 1161"/>
                  <a:gd name="T6" fmla="*/ 1124 w 1142"/>
                  <a:gd name="T7" fmla="*/ 721 h 1161"/>
                  <a:gd name="T8" fmla="*/ 1047 w 1142"/>
                  <a:gd name="T9" fmla="*/ 477 h 1161"/>
                  <a:gd name="T10" fmla="*/ 1047 w 1142"/>
                  <a:gd name="T11" fmla="*/ 477 h 1161"/>
                  <a:gd name="T12" fmla="*/ 851 w 1142"/>
                  <a:gd name="T13" fmla="*/ 350 h 1161"/>
                  <a:gd name="T14" fmla="*/ 851 w 1142"/>
                  <a:gd name="T15" fmla="*/ 350 h 1161"/>
                  <a:gd name="T16" fmla="*/ 927 w 1142"/>
                  <a:gd name="T17" fmla="*/ 271 h 1161"/>
                  <a:gd name="T18" fmla="*/ 929 w 1142"/>
                  <a:gd name="T19" fmla="*/ 197 h 1161"/>
                  <a:gd name="T20" fmla="*/ 929 w 1142"/>
                  <a:gd name="T21" fmla="*/ 197 h 1161"/>
                  <a:gd name="T22" fmla="*/ 853 w 1142"/>
                  <a:gd name="T23" fmla="*/ 66 h 1161"/>
                  <a:gd name="T24" fmla="*/ 769 w 1142"/>
                  <a:gd name="T25" fmla="*/ 0 h 1161"/>
                  <a:gd name="T26" fmla="*/ 643 w 1142"/>
                  <a:gd name="T27" fmla="*/ 126 h 1161"/>
                  <a:gd name="T28" fmla="*/ 433 w 1142"/>
                  <a:gd name="T29" fmla="*/ 90 h 1161"/>
                  <a:gd name="T30" fmla="*/ 255 w 1142"/>
                  <a:gd name="T31" fmla="*/ 181 h 1161"/>
                  <a:gd name="T32" fmla="*/ 162 w 1142"/>
                  <a:gd name="T33" fmla="*/ 364 h 1161"/>
                  <a:gd name="T34" fmla="*/ 213 w 1142"/>
                  <a:gd name="T35" fmla="*/ 451 h 1161"/>
                  <a:gd name="T36" fmla="*/ 213 w 1142"/>
                  <a:gd name="T37" fmla="*/ 451 h 1161"/>
                  <a:gd name="T38" fmla="*/ 181 w 1142"/>
                  <a:gd name="T39" fmla="*/ 582 h 1161"/>
                  <a:gd name="T40" fmla="*/ 57 w 1142"/>
                  <a:gd name="T41" fmla="*/ 603 h 1161"/>
                  <a:gd name="T42" fmla="*/ 0 w 1142"/>
                  <a:gd name="T43" fmla="*/ 720 h 1161"/>
                  <a:gd name="T44" fmla="*/ 0 w 1142"/>
                  <a:gd name="T45" fmla="*/ 720 h 1161"/>
                  <a:gd name="T46" fmla="*/ 182 w 1142"/>
                  <a:gd name="T47" fmla="*/ 822 h 1161"/>
                  <a:gd name="T48" fmla="*/ 271 w 1142"/>
                  <a:gd name="T49" fmla="*/ 777 h 1161"/>
                  <a:gd name="T50" fmla="*/ 399 w 1142"/>
                  <a:gd name="T51" fmla="*/ 1049 h 1161"/>
                  <a:gd name="T52" fmla="*/ 534 w 1142"/>
                  <a:gd name="T53" fmla="*/ 1141 h 1161"/>
                  <a:gd name="T54" fmla="*/ 641 w 1142"/>
                  <a:gd name="T55" fmla="*/ 1161 h 1161"/>
                  <a:gd name="T56" fmla="*/ 745 w 1142"/>
                  <a:gd name="T57" fmla="*/ 1136 h 1161"/>
                  <a:gd name="T58" fmla="*/ 1142 w 1142"/>
                  <a:gd name="T59" fmla="*/ 923 h 1161"/>
                  <a:gd name="T60" fmla="*/ 1142 w 1142"/>
                  <a:gd name="T61" fmla="*/ 923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42" h="1161">
                    <a:moveTo>
                      <a:pt x="1142" y="923"/>
                    </a:moveTo>
                    <a:lnTo>
                      <a:pt x="980" y="802"/>
                    </a:lnTo>
                    <a:lnTo>
                      <a:pt x="1021" y="734"/>
                    </a:lnTo>
                    <a:lnTo>
                      <a:pt x="1124" y="721"/>
                    </a:lnTo>
                    <a:lnTo>
                      <a:pt x="1047" y="477"/>
                    </a:lnTo>
                    <a:lnTo>
                      <a:pt x="1047" y="477"/>
                    </a:lnTo>
                    <a:lnTo>
                      <a:pt x="851" y="350"/>
                    </a:lnTo>
                    <a:lnTo>
                      <a:pt x="851" y="350"/>
                    </a:lnTo>
                    <a:lnTo>
                      <a:pt x="927" y="271"/>
                    </a:lnTo>
                    <a:lnTo>
                      <a:pt x="929" y="197"/>
                    </a:lnTo>
                    <a:lnTo>
                      <a:pt x="929" y="197"/>
                    </a:lnTo>
                    <a:lnTo>
                      <a:pt x="853" y="66"/>
                    </a:lnTo>
                    <a:lnTo>
                      <a:pt x="769" y="0"/>
                    </a:lnTo>
                    <a:lnTo>
                      <a:pt x="643" y="126"/>
                    </a:lnTo>
                    <a:lnTo>
                      <a:pt x="433" y="90"/>
                    </a:lnTo>
                    <a:lnTo>
                      <a:pt x="255" y="181"/>
                    </a:lnTo>
                    <a:lnTo>
                      <a:pt x="162" y="364"/>
                    </a:lnTo>
                    <a:lnTo>
                      <a:pt x="213" y="451"/>
                    </a:lnTo>
                    <a:lnTo>
                      <a:pt x="213" y="451"/>
                    </a:lnTo>
                    <a:lnTo>
                      <a:pt x="181" y="582"/>
                    </a:lnTo>
                    <a:lnTo>
                      <a:pt x="57" y="603"/>
                    </a:lnTo>
                    <a:lnTo>
                      <a:pt x="0" y="720"/>
                    </a:lnTo>
                    <a:lnTo>
                      <a:pt x="0" y="720"/>
                    </a:lnTo>
                    <a:lnTo>
                      <a:pt x="182" y="822"/>
                    </a:lnTo>
                    <a:lnTo>
                      <a:pt x="271" y="777"/>
                    </a:lnTo>
                    <a:lnTo>
                      <a:pt x="399" y="1049"/>
                    </a:lnTo>
                    <a:lnTo>
                      <a:pt x="534" y="1141"/>
                    </a:lnTo>
                    <a:lnTo>
                      <a:pt x="641" y="1161"/>
                    </a:lnTo>
                    <a:lnTo>
                      <a:pt x="745" y="1136"/>
                    </a:lnTo>
                    <a:lnTo>
                      <a:pt x="1142" y="923"/>
                    </a:lnTo>
                    <a:lnTo>
                      <a:pt x="1142" y="923"/>
                    </a:lnTo>
                    <a:close/>
                  </a:path>
                </a:pathLst>
              </a:custGeom>
              <a:grpFill/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 vert="horz" wrap="square" lIns="45713" tIns="22856" rIns="45713" bIns="22856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900"/>
              </a:p>
            </p:txBody>
          </p:sp>
        </p:grpSp>
        <p:grpSp>
          <p:nvGrpSpPr>
            <p:cNvPr id="28" name="Group 1">
              <a:extLst>
                <a:ext uri="{FF2B5EF4-FFF2-40B4-BE49-F238E27FC236}">
                  <a16:creationId xmlns:a16="http://schemas.microsoft.com/office/drawing/2014/main" id="{6230B6C3-DDB2-B442-8591-339A0245245F}"/>
                </a:ext>
              </a:extLst>
            </p:cNvPr>
            <p:cNvGrpSpPr/>
            <p:nvPr/>
          </p:nvGrpSpPr>
          <p:grpSpPr>
            <a:xfrm>
              <a:off x="5825568" y="1430225"/>
              <a:ext cx="911047" cy="1331841"/>
              <a:chOff x="4629205" y="3556856"/>
              <a:chExt cx="911047" cy="1331841"/>
            </a:xfrm>
          </p:grpSpPr>
          <p:sp>
            <p:nvSpPr>
              <p:cNvPr id="56" name="Teardrop 2">
                <a:extLst>
                  <a:ext uri="{FF2B5EF4-FFF2-40B4-BE49-F238E27FC236}">
                    <a16:creationId xmlns:a16="http://schemas.microsoft.com/office/drawing/2014/main" id="{4D9C5B25-0E54-EA41-94C3-DE4D68D15FE6}"/>
                  </a:ext>
                </a:extLst>
              </p:cNvPr>
              <p:cNvSpPr/>
              <p:nvPr/>
            </p:nvSpPr>
            <p:spPr>
              <a:xfrm rot="8100000">
                <a:off x="4629205" y="3556856"/>
                <a:ext cx="911047" cy="911047"/>
              </a:xfrm>
              <a:prstGeom prst="teardrop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57" name="Oval 3">
                <a:extLst>
                  <a:ext uri="{FF2B5EF4-FFF2-40B4-BE49-F238E27FC236}">
                    <a16:creationId xmlns:a16="http://schemas.microsoft.com/office/drawing/2014/main" id="{C5B17994-742B-A94B-9FB3-C57F4B61EAFA}"/>
                  </a:ext>
                </a:extLst>
              </p:cNvPr>
              <p:cNvSpPr/>
              <p:nvPr/>
            </p:nvSpPr>
            <p:spPr>
              <a:xfrm>
                <a:off x="5009279" y="4737798"/>
                <a:ext cx="150899" cy="150899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9" tIns="91445" rIns="182889" bIns="914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en-US" sz="900">
                  <a:cs typeface="Lato Light"/>
                </a:endParaRPr>
              </a:p>
            </p:txBody>
          </p:sp>
        </p:grpSp>
        <p:grpSp>
          <p:nvGrpSpPr>
            <p:cNvPr id="30" name="Group 13">
              <a:extLst>
                <a:ext uri="{FF2B5EF4-FFF2-40B4-BE49-F238E27FC236}">
                  <a16:creationId xmlns:a16="http://schemas.microsoft.com/office/drawing/2014/main" id="{B61ECAF1-8110-0D4B-9906-A23B6A935812}"/>
                </a:ext>
              </a:extLst>
            </p:cNvPr>
            <p:cNvGrpSpPr/>
            <p:nvPr/>
          </p:nvGrpSpPr>
          <p:grpSpPr>
            <a:xfrm>
              <a:off x="8777133" y="1602636"/>
              <a:ext cx="911047" cy="1331841"/>
              <a:chOff x="4629205" y="3556856"/>
              <a:chExt cx="911047" cy="1331841"/>
            </a:xfrm>
          </p:grpSpPr>
          <p:sp>
            <p:nvSpPr>
              <p:cNvPr id="39" name="Teardrop 14">
                <a:extLst>
                  <a:ext uri="{FF2B5EF4-FFF2-40B4-BE49-F238E27FC236}">
                    <a16:creationId xmlns:a16="http://schemas.microsoft.com/office/drawing/2014/main" id="{F59BA643-C305-3548-A1BD-9044876E3806}"/>
                  </a:ext>
                </a:extLst>
              </p:cNvPr>
              <p:cNvSpPr/>
              <p:nvPr/>
            </p:nvSpPr>
            <p:spPr>
              <a:xfrm rot="8100000">
                <a:off x="4629205" y="3556856"/>
                <a:ext cx="911047" cy="911047"/>
              </a:xfrm>
              <a:prstGeom prst="teardrop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51" name="Oval 15">
                <a:extLst>
                  <a:ext uri="{FF2B5EF4-FFF2-40B4-BE49-F238E27FC236}">
                    <a16:creationId xmlns:a16="http://schemas.microsoft.com/office/drawing/2014/main" id="{4B7F514B-595C-934A-A038-10EBE813A218}"/>
                  </a:ext>
                </a:extLst>
              </p:cNvPr>
              <p:cNvSpPr/>
              <p:nvPr/>
            </p:nvSpPr>
            <p:spPr>
              <a:xfrm>
                <a:off x="5009279" y="4737798"/>
                <a:ext cx="150899" cy="150899"/>
              </a:xfrm>
              <a:prstGeom prst="ellipse">
                <a:avLst/>
              </a:prstGeom>
              <a:solidFill>
                <a:schemeClr val="accent2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9" tIns="91445" rIns="182889" bIns="914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en-US" sz="900">
                  <a:cs typeface="Lato Light"/>
                </a:endParaRPr>
              </a:p>
            </p:txBody>
          </p:sp>
        </p:grpSp>
        <p:grpSp>
          <p:nvGrpSpPr>
            <p:cNvPr id="31" name="Group 17">
              <a:extLst>
                <a:ext uri="{FF2B5EF4-FFF2-40B4-BE49-F238E27FC236}">
                  <a16:creationId xmlns:a16="http://schemas.microsoft.com/office/drawing/2014/main" id="{C42E6DF3-121D-B54D-B13F-261DD20E9EB6}"/>
                </a:ext>
              </a:extLst>
            </p:cNvPr>
            <p:cNvGrpSpPr/>
            <p:nvPr/>
          </p:nvGrpSpPr>
          <p:grpSpPr>
            <a:xfrm>
              <a:off x="7523114" y="2659509"/>
              <a:ext cx="911047" cy="1331841"/>
              <a:chOff x="4629205" y="3556856"/>
              <a:chExt cx="911047" cy="1331841"/>
            </a:xfrm>
          </p:grpSpPr>
          <p:sp>
            <p:nvSpPr>
              <p:cNvPr id="32" name="Teardrop 18">
                <a:extLst>
                  <a:ext uri="{FF2B5EF4-FFF2-40B4-BE49-F238E27FC236}">
                    <a16:creationId xmlns:a16="http://schemas.microsoft.com/office/drawing/2014/main" id="{48B207E2-4D2A-F449-A1E4-418EB06323B6}"/>
                  </a:ext>
                </a:extLst>
              </p:cNvPr>
              <p:cNvSpPr/>
              <p:nvPr/>
            </p:nvSpPr>
            <p:spPr>
              <a:xfrm rot="8100000">
                <a:off x="4629205" y="3556856"/>
                <a:ext cx="911047" cy="911047"/>
              </a:xfrm>
              <a:prstGeom prst="teardrop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34" name="Oval 19">
                <a:extLst>
                  <a:ext uri="{FF2B5EF4-FFF2-40B4-BE49-F238E27FC236}">
                    <a16:creationId xmlns:a16="http://schemas.microsoft.com/office/drawing/2014/main" id="{6A804581-47C6-7744-BD38-7B3CFF825A50}"/>
                  </a:ext>
                </a:extLst>
              </p:cNvPr>
              <p:cNvSpPr/>
              <p:nvPr/>
            </p:nvSpPr>
            <p:spPr>
              <a:xfrm>
                <a:off x="5009279" y="4737798"/>
                <a:ext cx="150899" cy="150899"/>
              </a:xfrm>
              <a:prstGeom prst="ellipse">
                <a:avLst/>
              </a:prstGeom>
              <a:solidFill>
                <a:schemeClr val="accent4"/>
              </a:solidFill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9" tIns="91445" rIns="182889" bIns="914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en-US" sz="900">
                  <a:cs typeface="Lato Light"/>
                </a:endParaRPr>
              </a:p>
            </p:txBody>
          </p:sp>
        </p:grpSp>
      </p:grpSp>
      <p:sp>
        <p:nvSpPr>
          <p:cNvPr id="70" name="Freeform 35">
            <a:extLst>
              <a:ext uri="{FF2B5EF4-FFF2-40B4-BE49-F238E27FC236}">
                <a16:creationId xmlns:a16="http://schemas.microsoft.com/office/drawing/2014/main" id="{F0FCD388-E747-9F48-892A-092567FC9C06}"/>
              </a:ext>
            </a:extLst>
          </p:cNvPr>
          <p:cNvSpPr>
            <a:spLocks noEditPoints="1"/>
          </p:cNvSpPr>
          <p:nvPr/>
        </p:nvSpPr>
        <p:spPr bwMode="auto">
          <a:xfrm>
            <a:off x="2649029" y="3953824"/>
            <a:ext cx="250935" cy="500053"/>
          </a:xfrm>
          <a:custGeom>
            <a:avLst/>
            <a:gdLst>
              <a:gd name="T0" fmla="*/ 58 w 117"/>
              <a:gd name="T1" fmla="*/ 41 h 238"/>
              <a:gd name="T2" fmla="*/ 79 w 117"/>
              <a:gd name="T3" fmla="*/ 20 h 238"/>
              <a:gd name="T4" fmla="*/ 58 w 117"/>
              <a:gd name="T5" fmla="*/ 0 h 238"/>
              <a:gd name="T6" fmla="*/ 38 w 117"/>
              <a:gd name="T7" fmla="*/ 20 h 238"/>
              <a:gd name="T8" fmla="*/ 58 w 117"/>
              <a:gd name="T9" fmla="*/ 41 h 238"/>
              <a:gd name="T10" fmla="*/ 116 w 117"/>
              <a:gd name="T11" fmla="*/ 134 h 238"/>
              <a:gd name="T12" fmla="*/ 92 w 117"/>
              <a:gd name="T13" fmla="*/ 65 h 238"/>
              <a:gd name="T14" fmla="*/ 58 w 117"/>
              <a:gd name="T15" fmla="*/ 51 h 238"/>
              <a:gd name="T16" fmla="*/ 25 w 117"/>
              <a:gd name="T17" fmla="*/ 65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5 w 117"/>
              <a:gd name="T25" fmla="*/ 91 h 238"/>
              <a:gd name="T26" fmla="*/ 31 w 117"/>
              <a:gd name="T27" fmla="*/ 231 h 238"/>
              <a:gd name="T28" fmla="*/ 40 w 117"/>
              <a:gd name="T29" fmla="*/ 238 h 238"/>
              <a:gd name="T30" fmla="*/ 49 w 117"/>
              <a:gd name="T31" fmla="*/ 231 h 238"/>
              <a:gd name="T32" fmla="*/ 58 w 117"/>
              <a:gd name="T33" fmla="*/ 149 h 238"/>
              <a:gd name="T34" fmla="*/ 68 w 117"/>
              <a:gd name="T35" fmla="*/ 231 h 238"/>
              <a:gd name="T36" fmla="*/ 77 w 117"/>
              <a:gd name="T37" fmla="*/ 238 h 238"/>
              <a:gd name="T38" fmla="*/ 85 w 117"/>
              <a:gd name="T39" fmla="*/ 231 h 238"/>
              <a:gd name="T40" fmla="*/ 82 w 117"/>
              <a:gd name="T41" fmla="*/ 91 h 238"/>
              <a:gd name="T42" fmla="*/ 103 w 117"/>
              <a:gd name="T43" fmla="*/ 139 h 238"/>
              <a:gd name="T44" fmla="*/ 112 w 117"/>
              <a:gd name="T45" fmla="*/ 142 h 238"/>
              <a:gd name="T46" fmla="*/ 116 w 117"/>
              <a:gd name="T4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7" h="238">
                <a:moveTo>
                  <a:pt x="58" y="41"/>
                </a:moveTo>
                <a:cubicBezTo>
                  <a:pt x="70" y="41"/>
                  <a:pt x="79" y="32"/>
                  <a:pt x="79" y="20"/>
                </a:cubicBezTo>
                <a:cubicBezTo>
                  <a:pt x="79" y="9"/>
                  <a:pt x="70" y="0"/>
                  <a:pt x="58" y="0"/>
                </a:cubicBezTo>
                <a:cubicBezTo>
                  <a:pt x="47" y="0"/>
                  <a:pt x="38" y="9"/>
                  <a:pt x="38" y="20"/>
                </a:cubicBezTo>
                <a:cubicBezTo>
                  <a:pt x="38" y="32"/>
                  <a:pt x="47" y="41"/>
                  <a:pt x="58" y="41"/>
                </a:cubicBezTo>
                <a:close/>
                <a:moveTo>
                  <a:pt x="116" y="134"/>
                </a:moveTo>
                <a:cubicBezTo>
                  <a:pt x="116" y="135"/>
                  <a:pt x="96" y="73"/>
                  <a:pt x="92" y="65"/>
                </a:cubicBezTo>
                <a:cubicBezTo>
                  <a:pt x="88" y="56"/>
                  <a:pt x="79" y="51"/>
                  <a:pt x="58" y="51"/>
                </a:cubicBezTo>
                <a:cubicBezTo>
                  <a:pt x="38" y="51"/>
                  <a:pt x="29" y="56"/>
                  <a:pt x="25" y="65"/>
                </a:cubicBezTo>
                <a:cubicBezTo>
                  <a:pt x="20" y="73"/>
                  <a:pt x="1" y="135"/>
                  <a:pt x="1" y="134"/>
                </a:cubicBezTo>
                <a:cubicBezTo>
                  <a:pt x="0" y="137"/>
                  <a:pt x="2" y="141"/>
                  <a:pt x="5" y="142"/>
                </a:cubicBezTo>
                <a:cubicBezTo>
                  <a:pt x="9" y="143"/>
                  <a:pt x="12" y="142"/>
                  <a:pt x="14" y="139"/>
                </a:cubicBezTo>
                <a:cubicBezTo>
                  <a:pt x="35" y="91"/>
                  <a:pt x="35" y="91"/>
                  <a:pt x="35" y="91"/>
                </a:cubicBezTo>
                <a:cubicBezTo>
                  <a:pt x="35" y="91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8" y="235"/>
                  <a:pt x="49" y="231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5" y="231"/>
                </a:cubicBezTo>
                <a:cubicBezTo>
                  <a:pt x="85" y="231"/>
                  <a:pt x="82" y="91"/>
                  <a:pt x="82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2"/>
                  <a:pt x="108" y="143"/>
                  <a:pt x="112" y="142"/>
                </a:cubicBezTo>
                <a:cubicBezTo>
                  <a:pt x="115" y="141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71" name="Freeform 13">
            <a:extLst>
              <a:ext uri="{FF2B5EF4-FFF2-40B4-BE49-F238E27FC236}">
                <a16:creationId xmlns:a16="http://schemas.microsoft.com/office/drawing/2014/main" id="{DDB8E2CA-3789-B847-BC9D-7F57232E10CF}"/>
              </a:ext>
            </a:extLst>
          </p:cNvPr>
          <p:cNvSpPr>
            <a:spLocks noEditPoints="1"/>
          </p:cNvSpPr>
          <p:nvPr/>
        </p:nvSpPr>
        <p:spPr bwMode="auto">
          <a:xfrm>
            <a:off x="1822689" y="4654036"/>
            <a:ext cx="257754" cy="525176"/>
          </a:xfrm>
          <a:custGeom>
            <a:avLst/>
            <a:gdLst>
              <a:gd name="T0" fmla="*/ 59 w 117"/>
              <a:gd name="T1" fmla="*/ 41 h 238"/>
              <a:gd name="T2" fmla="*/ 79 w 117"/>
              <a:gd name="T3" fmla="*/ 21 h 238"/>
              <a:gd name="T4" fmla="*/ 59 w 117"/>
              <a:gd name="T5" fmla="*/ 0 h 238"/>
              <a:gd name="T6" fmla="*/ 38 w 117"/>
              <a:gd name="T7" fmla="*/ 21 h 238"/>
              <a:gd name="T8" fmla="*/ 59 w 117"/>
              <a:gd name="T9" fmla="*/ 41 h 238"/>
              <a:gd name="T10" fmla="*/ 116 w 117"/>
              <a:gd name="T11" fmla="*/ 134 h 238"/>
              <a:gd name="T12" fmla="*/ 92 w 117"/>
              <a:gd name="T13" fmla="*/ 64 h 238"/>
              <a:gd name="T14" fmla="*/ 59 w 117"/>
              <a:gd name="T15" fmla="*/ 51 h 238"/>
              <a:gd name="T16" fmla="*/ 25 w 117"/>
              <a:gd name="T17" fmla="*/ 64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4 w 117"/>
              <a:gd name="T25" fmla="*/ 91 h 238"/>
              <a:gd name="T26" fmla="*/ 20 w 117"/>
              <a:gd name="T27" fmla="*/ 175 h 238"/>
              <a:gd name="T28" fmla="*/ 33 w 117"/>
              <a:gd name="T29" fmla="*/ 175 h 238"/>
              <a:gd name="T30" fmla="*/ 31 w 117"/>
              <a:gd name="T31" fmla="*/ 231 h 238"/>
              <a:gd name="T32" fmla="*/ 40 w 117"/>
              <a:gd name="T33" fmla="*/ 238 h 238"/>
              <a:gd name="T34" fmla="*/ 49 w 117"/>
              <a:gd name="T35" fmla="*/ 231 h 238"/>
              <a:gd name="T36" fmla="*/ 55 w 117"/>
              <a:gd name="T37" fmla="*/ 175 h 238"/>
              <a:gd name="T38" fmla="*/ 62 w 117"/>
              <a:gd name="T39" fmla="*/ 175 h 238"/>
              <a:gd name="T40" fmla="*/ 68 w 117"/>
              <a:gd name="T41" fmla="*/ 231 h 238"/>
              <a:gd name="T42" fmla="*/ 77 w 117"/>
              <a:gd name="T43" fmla="*/ 238 h 238"/>
              <a:gd name="T44" fmla="*/ 86 w 117"/>
              <a:gd name="T45" fmla="*/ 231 h 238"/>
              <a:gd name="T46" fmla="*/ 84 w 117"/>
              <a:gd name="T47" fmla="*/ 175 h 238"/>
              <a:gd name="T48" fmla="*/ 97 w 117"/>
              <a:gd name="T49" fmla="*/ 175 h 238"/>
              <a:gd name="T50" fmla="*/ 83 w 117"/>
              <a:gd name="T51" fmla="*/ 91 h 238"/>
              <a:gd name="T52" fmla="*/ 103 w 117"/>
              <a:gd name="T53" fmla="*/ 139 h 238"/>
              <a:gd name="T54" fmla="*/ 112 w 117"/>
              <a:gd name="T55" fmla="*/ 142 h 238"/>
              <a:gd name="T56" fmla="*/ 116 w 117"/>
              <a:gd name="T5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7" h="238">
                <a:moveTo>
                  <a:pt x="59" y="41"/>
                </a:moveTo>
                <a:cubicBezTo>
                  <a:pt x="70" y="41"/>
                  <a:pt x="79" y="32"/>
                  <a:pt x="79" y="21"/>
                </a:cubicBezTo>
                <a:cubicBezTo>
                  <a:pt x="79" y="9"/>
                  <a:pt x="70" y="0"/>
                  <a:pt x="59" y="0"/>
                </a:cubicBezTo>
                <a:cubicBezTo>
                  <a:pt x="47" y="0"/>
                  <a:pt x="38" y="9"/>
                  <a:pt x="38" y="21"/>
                </a:cubicBezTo>
                <a:cubicBezTo>
                  <a:pt x="38" y="32"/>
                  <a:pt x="47" y="41"/>
                  <a:pt x="59" y="41"/>
                </a:cubicBezTo>
                <a:close/>
                <a:moveTo>
                  <a:pt x="116" y="134"/>
                </a:moveTo>
                <a:cubicBezTo>
                  <a:pt x="116" y="134"/>
                  <a:pt x="96" y="73"/>
                  <a:pt x="92" y="64"/>
                </a:cubicBezTo>
                <a:cubicBezTo>
                  <a:pt x="88" y="56"/>
                  <a:pt x="79" y="51"/>
                  <a:pt x="59" y="51"/>
                </a:cubicBezTo>
                <a:cubicBezTo>
                  <a:pt x="38" y="51"/>
                  <a:pt x="29" y="56"/>
                  <a:pt x="25" y="64"/>
                </a:cubicBezTo>
                <a:cubicBezTo>
                  <a:pt x="21" y="73"/>
                  <a:pt x="1" y="134"/>
                  <a:pt x="1" y="134"/>
                </a:cubicBezTo>
                <a:cubicBezTo>
                  <a:pt x="0" y="137"/>
                  <a:pt x="2" y="140"/>
                  <a:pt x="5" y="142"/>
                </a:cubicBezTo>
                <a:cubicBezTo>
                  <a:pt x="9" y="143"/>
                  <a:pt x="12" y="141"/>
                  <a:pt x="14" y="139"/>
                </a:cubicBezTo>
                <a:cubicBezTo>
                  <a:pt x="34" y="91"/>
                  <a:pt x="34" y="91"/>
                  <a:pt x="34" y="91"/>
                </a:cubicBezTo>
                <a:cubicBezTo>
                  <a:pt x="20" y="175"/>
                  <a:pt x="20" y="175"/>
                  <a:pt x="20" y="175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33" y="175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9" y="235"/>
                  <a:pt x="49" y="231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62" y="175"/>
                  <a:pt x="62" y="175"/>
                  <a:pt x="62" y="175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6" y="231"/>
                </a:cubicBezTo>
                <a:cubicBezTo>
                  <a:pt x="85" y="231"/>
                  <a:pt x="84" y="175"/>
                  <a:pt x="84" y="175"/>
                </a:cubicBezTo>
                <a:cubicBezTo>
                  <a:pt x="97" y="175"/>
                  <a:pt x="97" y="175"/>
                  <a:pt x="97" y="175"/>
                </a:cubicBezTo>
                <a:cubicBezTo>
                  <a:pt x="83" y="91"/>
                  <a:pt x="83" y="91"/>
                  <a:pt x="83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1"/>
                  <a:pt x="108" y="143"/>
                  <a:pt x="112" y="142"/>
                </a:cubicBezTo>
                <a:cubicBezTo>
                  <a:pt x="115" y="140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72" name="Freeform 35">
            <a:extLst>
              <a:ext uri="{FF2B5EF4-FFF2-40B4-BE49-F238E27FC236}">
                <a16:creationId xmlns:a16="http://schemas.microsoft.com/office/drawing/2014/main" id="{5F094CF5-CC53-A84C-9427-164204A90A89}"/>
              </a:ext>
            </a:extLst>
          </p:cNvPr>
          <p:cNvSpPr>
            <a:spLocks noEditPoints="1"/>
          </p:cNvSpPr>
          <p:nvPr/>
        </p:nvSpPr>
        <p:spPr bwMode="auto">
          <a:xfrm>
            <a:off x="788331" y="3751805"/>
            <a:ext cx="250935" cy="500053"/>
          </a:xfrm>
          <a:custGeom>
            <a:avLst/>
            <a:gdLst>
              <a:gd name="T0" fmla="*/ 58 w 117"/>
              <a:gd name="T1" fmla="*/ 41 h 238"/>
              <a:gd name="T2" fmla="*/ 79 w 117"/>
              <a:gd name="T3" fmla="*/ 20 h 238"/>
              <a:gd name="T4" fmla="*/ 58 w 117"/>
              <a:gd name="T5" fmla="*/ 0 h 238"/>
              <a:gd name="T6" fmla="*/ 38 w 117"/>
              <a:gd name="T7" fmla="*/ 20 h 238"/>
              <a:gd name="T8" fmla="*/ 58 w 117"/>
              <a:gd name="T9" fmla="*/ 41 h 238"/>
              <a:gd name="T10" fmla="*/ 116 w 117"/>
              <a:gd name="T11" fmla="*/ 134 h 238"/>
              <a:gd name="T12" fmla="*/ 92 w 117"/>
              <a:gd name="T13" fmla="*/ 65 h 238"/>
              <a:gd name="T14" fmla="*/ 58 w 117"/>
              <a:gd name="T15" fmla="*/ 51 h 238"/>
              <a:gd name="T16" fmla="*/ 25 w 117"/>
              <a:gd name="T17" fmla="*/ 65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5 w 117"/>
              <a:gd name="T25" fmla="*/ 91 h 238"/>
              <a:gd name="T26" fmla="*/ 31 w 117"/>
              <a:gd name="T27" fmla="*/ 231 h 238"/>
              <a:gd name="T28" fmla="*/ 40 w 117"/>
              <a:gd name="T29" fmla="*/ 238 h 238"/>
              <a:gd name="T30" fmla="*/ 49 w 117"/>
              <a:gd name="T31" fmla="*/ 231 h 238"/>
              <a:gd name="T32" fmla="*/ 58 w 117"/>
              <a:gd name="T33" fmla="*/ 149 h 238"/>
              <a:gd name="T34" fmla="*/ 68 w 117"/>
              <a:gd name="T35" fmla="*/ 231 h 238"/>
              <a:gd name="T36" fmla="*/ 77 w 117"/>
              <a:gd name="T37" fmla="*/ 238 h 238"/>
              <a:gd name="T38" fmla="*/ 85 w 117"/>
              <a:gd name="T39" fmla="*/ 231 h 238"/>
              <a:gd name="T40" fmla="*/ 82 w 117"/>
              <a:gd name="T41" fmla="*/ 91 h 238"/>
              <a:gd name="T42" fmla="*/ 103 w 117"/>
              <a:gd name="T43" fmla="*/ 139 h 238"/>
              <a:gd name="T44" fmla="*/ 112 w 117"/>
              <a:gd name="T45" fmla="*/ 142 h 238"/>
              <a:gd name="T46" fmla="*/ 116 w 117"/>
              <a:gd name="T4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7" h="238">
                <a:moveTo>
                  <a:pt x="58" y="41"/>
                </a:moveTo>
                <a:cubicBezTo>
                  <a:pt x="70" y="41"/>
                  <a:pt x="79" y="32"/>
                  <a:pt x="79" y="20"/>
                </a:cubicBezTo>
                <a:cubicBezTo>
                  <a:pt x="79" y="9"/>
                  <a:pt x="70" y="0"/>
                  <a:pt x="58" y="0"/>
                </a:cubicBezTo>
                <a:cubicBezTo>
                  <a:pt x="47" y="0"/>
                  <a:pt x="38" y="9"/>
                  <a:pt x="38" y="20"/>
                </a:cubicBezTo>
                <a:cubicBezTo>
                  <a:pt x="38" y="32"/>
                  <a:pt x="47" y="41"/>
                  <a:pt x="58" y="41"/>
                </a:cubicBezTo>
                <a:close/>
                <a:moveTo>
                  <a:pt x="116" y="134"/>
                </a:moveTo>
                <a:cubicBezTo>
                  <a:pt x="116" y="135"/>
                  <a:pt x="96" y="73"/>
                  <a:pt x="92" y="65"/>
                </a:cubicBezTo>
                <a:cubicBezTo>
                  <a:pt x="88" y="56"/>
                  <a:pt x="79" y="51"/>
                  <a:pt x="58" y="51"/>
                </a:cubicBezTo>
                <a:cubicBezTo>
                  <a:pt x="38" y="51"/>
                  <a:pt x="29" y="56"/>
                  <a:pt x="25" y="65"/>
                </a:cubicBezTo>
                <a:cubicBezTo>
                  <a:pt x="20" y="73"/>
                  <a:pt x="1" y="135"/>
                  <a:pt x="1" y="134"/>
                </a:cubicBezTo>
                <a:cubicBezTo>
                  <a:pt x="0" y="137"/>
                  <a:pt x="2" y="141"/>
                  <a:pt x="5" y="142"/>
                </a:cubicBezTo>
                <a:cubicBezTo>
                  <a:pt x="9" y="143"/>
                  <a:pt x="12" y="142"/>
                  <a:pt x="14" y="139"/>
                </a:cubicBezTo>
                <a:cubicBezTo>
                  <a:pt x="35" y="91"/>
                  <a:pt x="35" y="91"/>
                  <a:pt x="35" y="91"/>
                </a:cubicBezTo>
                <a:cubicBezTo>
                  <a:pt x="35" y="91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8" y="235"/>
                  <a:pt x="49" y="231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5" y="231"/>
                </a:cubicBezTo>
                <a:cubicBezTo>
                  <a:pt x="85" y="231"/>
                  <a:pt x="82" y="91"/>
                  <a:pt x="82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2"/>
                  <a:pt x="108" y="143"/>
                  <a:pt x="112" y="142"/>
                </a:cubicBezTo>
                <a:cubicBezTo>
                  <a:pt x="115" y="141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73" name="Freeform 13">
            <a:extLst>
              <a:ext uri="{FF2B5EF4-FFF2-40B4-BE49-F238E27FC236}">
                <a16:creationId xmlns:a16="http://schemas.microsoft.com/office/drawing/2014/main" id="{4C33E710-3A7B-964F-A19B-9C6E5F9D88E8}"/>
              </a:ext>
            </a:extLst>
          </p:cNvPr>
          <p:cNvSpPr>
            <a:spLocks noEditPoints="1"/>
          </p:cNvSpPr>
          <p:nvPr/>
        </p:nvSpPr>
        <p:spPr bwMode="auto">
          <a:xfrm>
            <a:off x="568047" y="3952287"/>
            <a:ext cx="257754" cy="525176"/>
          </a:xfrm>
          <a:custGeom>
            <a:avLst/>
            <a:gdLst>
              <a:gd name="T0" fmla="*/ 59 w 117"/>
              <a:gd name="T1" fmla="*/ 41 h 238"/>
              <a:gd name="T2" fmla="*/ 79 w 117"/>
              <a:gd name="T3" fmla="*/ 21 h 238"/>
              <a:gd name="T4" fmla="*/ 59 w 117"/>
              <a:gd name="T5" fmla="*/ 0 h 238"/>
              <a:gd name="T6" fmla="*/ 38 w 117"/>
              <a:gd name="T7" fmla="*/ 21 h 238"/>
              <a:gd name="T8" fmla="*/ 59 w 117"/>
              <a:gd name="T9" fmla="*/ 41 h 238"/>
              <a:gd name="T10" fmla="*/ 116 w 117"/>
              <a:gd name="T11" fmla="*/ 134 h 238"/>
              <a:gd name="T12" fmla="*/ 92 w 117"/>
              <a:gd name="T13" fmla="*/ 64 h 238"/>
              <a:gd name="T14" fmla="*/ 59 w 117"/>
              <a:gd name="T15" fmla="*/ 51 h 238"/>
              <a:gd name="T16" fmla="*/ 25 w 117"/>
              <a:gd name="T17" fmla="*/ 64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4 w 117"/>
              <a:gd name="T25" fmla="*/ 91 h 238"/>
              <a:gd name="T26" fmla="*/ 20 w 117"/>
              <a:gd name="T27" fmla="*/ 175 h 238"/>
              <a:gd name="T28" fmla="*/ 33 w 117"/>
              <a:gd name="T29" fmla="*/ 175 h 238"/>
              <a:gd name="T30" fmla="*/ 31 w 117"/>
              <a:gd name="T31" fmla="*/ 231 h 238"/>
              <a:gd name="T32" fmla="*/ 40 w 117"/>
              <a:gd name="T33" fmla="*/ 238 h 238"/>
              <a:gd name="T34" fmla="*/ 49 w 117"/>
              <a:gd name="T35" fmla="*/ 231 h 238"/>
              <a:gd name="T36" fmla="*/ 55 w 117"/>
              <a:gd name="T37" fmla="*/ 175 h 238"/>
              <a:gd name="T38" fmla="*/ 62 w 117"/>
              <a:gd name="T39" fmla="*/ 175 h 238"/>
              <a:gd name="T40" fmla="*/ 68 w 117"/>
              <a:gd name="T41" fmla="*/ 231 h 238"/>
              <a:gd name="T42" fmla="*/ 77 w 117"/>
              <a:gd name="T43" fmla="*/ 238 h 238"/>
              <a:gd name="T44" fmla="*/ 86 w 117"/>
              <a:gd name="T45" fmla="*/ 231 h 238"/>
              <a:gd name="T46" fmla="*/ 84 w 117"/>
              <a:gd name="T47" fmla="*/ 175 h 238"/>
              <a:gd name="T48" fmla="*/ 97 w 117"/>
              <a:gd name="T49" fmla="*/ 175 h 238"/>
              <a:gd name="T50" fmla="*/ 83 w 117"/>
              <a:gd name="T51" fmla="*/ 91 h 238"/>
              <a:gd name="T52" fmla="*/ 103 w 117"/>
              <a:gd name="T53" fmla="*/ 139 h 238"/>
              <a:gd name="T54" fmla="*/ 112 w 117"/>
              <a:gd name="T55" fmla="*/ 142 h 238"/>
              <a:gd name="T56" fmla="*/ 116 w 117"/>
              <a:gd name="T5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7" h="238">
                <a:moveTo>
                  <a:pt x="59" y="41"/>
                </a:moveTo>
                <a:cubicBezTo>
                  <a:pt x="70" y="41"/>
                  <a:pt x="79" y="32"/>
                  <a:pt x="79" y="21"/>
                </a:cubicBezTo>
                <a:cubicBezTo>
                  <a:pt x="79" y="9"/>
                  <a:pt x="70" y="0"/>
                  <a:pt x="59" y="0"/>
                </a:cubicBezTo>
                <a:cubicBezTo>
                  <a:pt x="47" y="0"/>
                  <a:pt x="38" y="9"/>
                  <a:pt x="38" y="21"/>
                </a:cubicBezTo>
                <a:cubicBezTo>
                  <a:pt x="38" y="32"/>
                  <a:pt x="47" y="41"/>
                  <a:pt x="59" y="41"/>
                </a:cubicBezTo>
                <a:close/>
                <a:moveTo>
                  <a:pt x="116" y="134"/>
                </a:moveTo>
                <a:cubicBezTo>
                  <a:pt x="116" y="134"/>
                  <a:pt x="96" y="73"/>
                  <a:pt x="92" y="64"/>
                </a:cubicBezTo>
                <a:cubicBezTo>
                  <a:pt x="88" y="56"/>
                  <a:pt x="79" y="51"/>
                  <a:pt x="59" y="51"/>
                </a:cubicBezTo>
                <a:cubicBezTo>
                  <a:pt x="38" y="51"/>
                  <a:pt x="29" y="56"/>
                  <a:pt x="25" y="64"/>
                </a:cubicBezTo>
                <a:cubicBezTo>
                  <a:pt x="21" y="73"/>
                  <a:pt x="1" y="134"/>
                  <a:pt x="1" y="134"/>
                </a:cubicBezTo>
                <a:cubicBezTo>
                  <a:pt x="0" y="137"/>
                  <a:pt x="2" y="140"/>
                  <a:pt x="5" y="142"/>
                </a:cubicBezTo>
                <a:cubicBezTo>
                  <a:pt x="9" y="143"/>
                  <a:pt x="12" y="141"/>
                  <a:pt x="14" y="139"/>
                </a:cubicBezTo>
                <a:cubicBezTo>
                  <a:pt x="34" y="91"/>
                  <a:pt x="34" y="91"/>
                  <a:pt x="34" y="91"/>
                </a:cubicBezTo>
                <a:cubicBezTo>
                  <a:pt x="20" y="175"/>
                  <a:pt x="20" y="175"/>
                  <a:pt x="20" y="175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33" y="175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9" y="235"/>
                  <a:pt x="49" y="231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62" y="175"/>
                  <a:pt x="62" y="175"/>
                  <a:pt x="62" y="175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6" y="231"/>
                </a:cubicBezTo>
                <a:cubicBezTo>
                  <a:pt x="85" y="231"/>
                  <a:pt x="84" y="175"/>
                  <a:pt x="84" y="175"/>
                </a:cubicBezTo>
                <a:cubicBezTo>
                  <a:pt x="97" y="175"/>
                  <a:pt x="97" y="175"/>
                  <a:pt x="97" y="175"/>
                </a:cubicBezTo>
                <a:cubicBezTo>
                  <a:pt x="83" y="91"/>
                  <a:pt x="83" y="91"/>
                  <a:pt x="83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1"/>
                  <a:pt x="108" y="143"/>
                  <a:pt x="112" y="142"/>
                </a:cubicBezTo>
                <a:cubicBezTo>
                  <a:pt x="115" y="140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43" name="Google Shape;204;p33">
            <a:extLst>
              <a:ext uri="{FF2B5EF4-FFF2-40B4-BE49-F238E27FC236}">
                <a16:creationId xmlns:a16="http://schemas.microsoft.com/office/drawing/2014/main" id="{DF6B7E23-D600-D941-A90B-72DF8F00D203}"/>
              </a:ext>
            </a:extLst>
          </p:cNvPr>
          <p:cNvSpPr txBox="1">
            <a:spLocks/>
          </p:cNvSpPr>
          <p:nvPr/>
        </p:nvSpPr>
        <p:spPr>
          <a:xfrm>
            <a:off x="1" y="991537"/>
            <a:ext cx="9143999" cy="264650"/>
          </a:xfrm>
          <a:prstGeom prst="rect">
            <a:avLst/>
          </a:prstGeom>
          <a:solidFill>
            <a:srgbClr val="00B0F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b="1" dirty="0">
                <a:solidFill>
                  <a:schemeClr val="bg1"/>
                </a:solidFill>
                <a:latin typeface="Arial" panose="020B0604020202020204" pitchFamily="34" charset="0"/>
              </a:rPr>
              <a:t>Operación en campo I</a:t>
            </a: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54608E6F-38F1-5A4B-A31E-8357AC73A5EC}"/>
              </a:ext>
            </a:extLst>
          </p:cNvPr>
          <p:cNvSpPr/>
          <p:nvPr/>
        </p:nvSpPr>
        <p:spPr>
          <a:xfrm>
            <a:off x="1658677" y="272520"/>
            <a:ext cx="925690" cy="9256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1EA7BE5-5776-EE40-856A-5B4B3054B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7102" y="345279"/>
            <a:ext cx="659019" cy="659019"/>
          </a:xfrm>
          <a:prstGeom prst="rect">
            <a:avLst/>
          </a:prstGeom>
        </p:spPr>
      </p:pic>
      <p:pic>
        <p:nvPicPr>
          <p:cNvPr id="52" name="Google Shape;357;p54">
            <a:extLst>
              <a:ext uri="{FF2B5EF4-FFF2-40B4-BE49-F238E27FC236}">
                <a16:creationId xmlns:a16="http://schemas.microsoft.com/office/drawing/2014/main" id="{0A3C62CB-E05B-794A-AB51-9B2CDB03E1B8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361" y="216255"/>
            <a:ext cx="1075974" cy="506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734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5FDC371-0B17-4891-A1CD-775EDD02A494}"/>
              </a:ext>
            </a:extLst>
          </p:cNvPr>
          <p:cNvSpPr txBox="1"/>
          <p:nvPr/>
        </p:nvSpPr>
        <p:spPr>
          <a:xfrm>
            <a:off x="726014" y="1493355"/>
            <a:ext cx="44727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s-CO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COORDINADOR DE OPERACIÓN</a:t>
            </a:r>
          </a:p>
          <a:p>
            <a:pPr algn="just" font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y control de las actividades de la etapa operativa de los proyectos de gestión catastral multipropósito. Apoyar la logística y operación en campo,  de los procesos de reconocimiento predial urbano y rural.</a:t>
            </a:r>
          </a:p>
          <a:p>
            <a:pPr algn="just" fontAlgn="ctr"/>
            <a:r>
              <a:rPr lang="es-CO" sz="1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PERFIL: </a:t>
            </a:r>
          </a:p>
          <a:p>
            <a:pPr algn="just" font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Profesionales especializados en Geomática, Ciencias de la Tierra, Sistemas de Información Geográfica, Ciencias Informáticas, Suelos o Recursos Naturales y afines.                                       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7FDA94-10B4-43FB-BFAB-4BF30CC0FA85}"/>
              </a:ext>
            </a:extLst>
          </p:cNvPr>
          <p:cNvSpPr txBox="1"/>
          <p:nvPr/>
        </p:nvSpPr>
        <p:spPr>
          <a:xfrm>
            <a:off x="0" y="529254"/>
            <a:ext cx="9143999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700" spc="23" dirty="0" err="1">
                <a:solidFill>
                  <a:schemeClr val="bg1"/>
                </a:solidFill>
                <a:latin typeface="+mj-lt"/>
              </a:rPr>
              <a:t>Equipo</a:t>
            </a:r>
            <a:r>
              <a:rPr lang="en-US" sz="2700" spc="23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700" b="1" spc="23" dirty="0">
                <a:solidFill>
                  <a:schemeClr val="bg1"/>
                </a:solidFill>
                <a:latin typeface="+mj-lt"/>
              </a:rPr>
              <a:t>100% </a:t>
            </a:r>
            <a:r>
              <a:rPr lang="en-US" sz="2700" spc="23" dirty="0">
                <a:solidFill>
                  <a:schemeClr val="bg1"/>
                </a:solidFill>
                <a:latin typeface="+mj-lt"/>
              </a:rPr>
              <a:t>Municipio</a:t>
            </a: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id="{151A6761-2D7B-354E-8A76-BA8E4FD190B1}"/>
              </a:ext>
            </a:extLst>
          </p:cNvPr>
          <p:cNvSpPr txBox="1"/>
          <p:nvPr/>
        </p:nvSpPr>
        <p:spPr>
          <a:xfrm>
            <a:off x="5685061" y="1493355"/>
            <a:ext cx="2551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s-CO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AUXILIAR ADMINISTRATIVO</a:t>
            </a:r>
          </a:p>
          <a:p>
            <a:pPr algn="just" font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Apoyo a las gestiones administrativas requeridas en el proyecto de gestión catastral multipropósito </a:t>
            </a:r>
          </a:p>
          <a:p>
            <a:pPr algn="just" fontAlgn="ctr"/>
            <a:r>
              <a:rPr lang="es-CO" sz="1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PERFIL: </a:t>
            </a:r>
          </a:p>
          <a:p>
            <a:pPr algn="just" font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Tecnólogo en Sistemas, Gestión Administrativa, Gestión de Servicios Informáticos, Gestión Documental y afines</a:t>
            </a:r>
          </a:p>
        </p:txBody>
      </p:sp>
      <p:sp>
        <p:nvSpPr>
          <p:cNvPr id="33" name="Cheurón 32">
            <a:extLst>
              <a:ext uri="{FF2B5EF4-FFF2-40B4-BE49-F238E27FC236}">
                <a16:creationId xmlns:a16="http://schemas.microsoft.com/office/drawing/2014/main" id="{7F8107CE-BFBD-BD40-B866-B5806CD1D2E4}"/>
              </a:ext>
            </a:extLst>
          </p:cNvPr>
          <p:cNvSpPr/>
          <p:nvPr/>
        </p:nvSpPr>
        <p:spPr>
          <a:xfrm>
            <a:off x="549849" y="1546520"/>
            <a:ext cx="197431" cy="197431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44" name="Cheurón 43">
            <a:extLst>
              <a:ext uri="{FF2B5EF4-FFF2-40B4-BE49-F238E27FC236}">
                <a16:creationId xmlns:a16="http://schemas.microsoft.com/office/drawing/2014/main" id="{46375AFB-88FA-D34D-8988-B17828530C89}"/>
              </a:ext>
            </a:extLst>
          </p:cNvPr>
          <p:cNvSpPr/>
          <p:nvPr/>
        </p:nvSpPr>
        <p:spPr>
          <a:xfrm>
            <a:off x="5501157" y="1546520"/>
            <a:ext cx="197431" cy="197431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70" name="Freeform 35">
            <a:extLst>
              <a:ext uri="{FF2B5EF4-FFF2-40B4-BE49-F238E27FC236}">
                <a16:creationId xmlns:a16="http://schemas.microsoft.com/office/drawing/2014/main" id="{F0FCD388-E747-9F48-892A-092567FC9C06}"/>
              </a:ext>
            </a:extLst>
          </p:cNvPr>
          <p:cNvSpPr>
            <a:spLocks noEditPoints="1"/>
          </p:cNvSpPr>
          <p:nvPr/>
        </p:nvSpPr>
        <p:spPr bwMode="auto">
          <a:xfrm>
            <a:off x="2549984" y="4105948"/>
            <a:ext cx="250935" cy="500053"/>
          </a:xfrm>
          <a:custGeom>
            <a:avLst/>
            <a:gdLst>
              <a:gd name="T0" fmla="*/ 58 w 117"/>
              <a:gd name="T1" fmla="*/ 41 h 238"/>
              <a:gd name="T2" fmla="*/ 79 w 117"/>
              <a:gd name="T3" fmla="*/ 20 h 238"/>
              <a:gd name="T4" fmla="*/ 58 w 117"/>
              <a:gd name="T5" fmla="*/ 0 h 238"/>
              <a:gd name="T6" fmla="*/ 38 w 117"/>
              <a:gd name="T7" fmla="*/ 20 h 238"/>
              <a:gd name="T8" fmla="*/ 58 w 117"/>
              <a:gd name="T9" fmla="*/ 41 h 238"/>
              <a:gd name="T10" fmla="*/ 116 w 117"/>
              <a:gd name="T11" fmla="*/ 134 h 238"/>
              <a:gd name="T12" fmla="*/ 92 w 117"/>
              <a:gd name="T13" fmla="*/ 65 h 238"/>
              <a:gd name="T14" fmla="*/ 58 w 117"/>
              <a:gd name="T15" fmla="*/ 51 h 238"/>
              <a:gd name="T16" fmla="*/ 25 w 117"/>
              <a:gd name="T17" fmla="*/ 65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5 w 117"/>
              <a:gd name="T25" fmla="*/ 91 h 238"/>
              <a:gd name="T26" fmla="*/ 31 w 117"/>
              <a:gd name="T27" fmla="*/ 231 h 238"/>
              <a:gd name="T28" fmla="*/ 40 w 117"/>
              <a:gd name="T29" fmla="*/ 238 h 238"/>
              <a:gd name="T30" fmla="*/ 49 w 117"/>
              <a:gd name="T31" fmla="*/ 231 h 238"/>
              <a:gd name="T32" fmla="*/ 58 w 117"/>
              <a:gd name="T33" fmla="*/ 149 h 238"/>
              <a:gd name="T34" fmla="*/ 68 w 117"/>
              <a:gd name="T35" fmla="*/ 231 h 238"/>
              <a:gd name="T36" fmla="*/ 77 w 117"/>
              <a:gd name="T37" fmla="*/ 238 h 238"/>
              <a:gd name="T38" fmla="*/ 85 w 117"/>
              <a:gd name="T39" fmla="*/ 231 h 238"/>
              <a:gd name="T40" fmla="*/ 82 w 117"/>
              <a:gd name="T41" fmla="*/ 91 h 238"/>
              <a:gd name="T42" fmla="*/ 103 w 117"/>
              <a:gd name="T43" fmla="*/ 139 h 238"/>
              <a:gd name="T44" fmla="*/ 112 w 117"/>
              <a:gd name="T45" fmla="*/ 142 h 238"/>
              <a:gd name="T46" fmla="*/ 116 w 117"/>
              <a:gd name="T4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7" h="238">
                <a:moveTo>
                  <a:pt x="58" y="41"/>
                </a:moveTo>
                <a:cubicBezTo>
                  <a:pt x="70" y="41"/>
                  <a:pt x="79" y="32"/>
                  <a:pt x="79" y="20"/>
                </a:cubicBezTo>
                <a:cubicBezTo>
                  <a:pt x="79" y="9"/>
                  <a:pt x="70" y="0"/>
                  <a:pt x="58" y="0"/>
                </a:cubicBezTo>
                <a:cubicBezTo>
                  <a:pt x="47" y="0"/>
                  <a:pt x="38" y="9"/>
                  <a:pt x="38" y="20"/>
                </a:cubicBezTo>
                <a:cubicBezTo>
                  <a:pt x="38" y="32"/>
                  <a:pt x="47" y="41"/>
                  <a:pt x="58" y="41"/>
                </a:cubicBezTo>
                <a:close/>
                <a:moveTo>
                  <a:pt x="116" y="134"/>
                </a:moveTo>
                <a:cubicBezTo>
                  <a:pt x="116" y="135"/>
                  <a:pt x="96" y="73"/>
                  <a:pt x="92" y="65"/>
                </a:cubicBezTo>
                <a:cubicBezTo>
                  <a:pt x="88" y="56"/>
                  <a:pt x="79" y="51"/>
                  <a:pt x="58" y="51"/>
                </a:cubicBezTo>
                <a:cubicBezTo>
                  <a:pt x="38" y="51"/>
                  <a:pt x="29" y="56"/>
                  <a:pt x="25" y="65"/>
                </a:cubicBezTo>
                <a:cubicBezTo>
                  <a:pt x="20" y="73"/>
                  <a:pt x="1" y="135"/>
                  <a:pt x="1" y="134"/>
                </a:cubicBezTo>
                <a:cubicBezTo>
                  <a:pt x="0" y="137"/>
                  <a:pt x="2" y="141"/>
                  <a:pt x="5" y="142"/>
                </a:cubicBezTo>
                <a:cubicBezTo>
                  <a:pt x="9" y="143"/>
                  <a:pt x="12" y="142"/>
                  <a:pt x="14" y="139"/>
                </a:cubicBezTo>
                <a:cubicBezTo>
                  <a:pt x="35" y="91"/>
                  <a:pt x="35" y="91"/>
                  <a:pt x="35" y="91"/>
                </a:cubicBezTo>
                <a:cubicBezTo>
                  <a:pt x="35" y="91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8" y="235"/>
                  <a:pt x="49" y="231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5" y="231"/>
                </a:cubicBezTo>
                <a:cubicBezTo>
                  <a:pt x="85" y="231"/>
                  <a:pt x="82" y="91"/>
                  <a:pt x="82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2"/>
                  <a:pt x="108" y="143"/>
                  <a:pt x="112" y="142"/>
                </a:cubicBezTo>
                <a:cubicBezTo>
                  <a:pt x="115" y="141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71" name="Freeform 13">
            <a:extLst>
              <a:ext uri="{FF2B5EF4-FFF2-40B4-BE49-F238E27FC236}">
                <a16:creationId xmlns:a16="http://schemas.microsoft.com/office/drawing/2014/main" id="{DDB8E2CA-3789-B847-BC9D-7F57232E10CF}"/>
              </a:ext>
            </a:extLst>
          </p:cNvPr>
          <p:cNvSpPr>
            <a:spLocks noEditPoints="1"/>
          </p:cNvSpPr>
          <p:nvPr/>
        </p:nvSpPr>
        <p:spPr bwMode="auto">
          <a:xfrm>
            <a:off x="1824175" y="4535633"/>
            <a:ext cx="257754" cy="525176"/>
          </a:xfrm>
          <a:custGeom>
            <a:avLst/>
            <a:gdLst>
              <a:gd name="T0" fmla="*/ 59 w 117"/>
              <a:gd name="T1" fmla="*/ 41 h 238"/>
              <a:gd name="T2" fmla="*/ 79 w 117"/>
              <a:gd name="T3" fmla="*/ 21 h 238"/>
              <a:gd name="T4" fmla="*/ 59 w 117"/>
              <a:gd name="T5" fmla="*/ 0 h 238"/>
              <a:gd name="T6" fmla="*/ 38 w 117"/>
              <a:gd name="T7" fmla="*/ 21 h 238"/>
              <a:gd name="T8" fmla="*/ 59 w 117"/>
              <a:gd name="T9" fmla="*/ 41 h 238"/>
              <a:gd name="T10" fmla="*/ 116 w 117"/>
              <a:gd name="T11" fmla="*/ 134 h 238"/>
              <a:gd name="T12" fmla="*/ 92 w 117"/>
              <a:gd name="T13" fmla="*/ 64 h 238"/>
              <a:gd name="T14" fmla="*/ 59 w 117"/>
              <a:gd name="T15" fmla="*/ 51 h 238"/>
              <a:gd name="T16" fmla="*/ 25 w 117"/>
              <a:gd name="T17" fmla="*/ 64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4 w 117"/>
              <a:gd name="T25" fmla="*/ 91 h 238"/>
              <a:gd name="T26" fmla="*/ 20 w 117"/>
              <a:gd name="T27" fmla="*/ 175 h 238"/>
              <a:gd name="T28" fmla="*/ 33 w 117"/>
              <a:gd name="T29" fmla="*/ 175 h 238"/>
              <a:gd name="T30" fmla="*/ 31 w 117"/>
              <a:gd name="T31" fmla="*/ 231 h 238"/>
              <a:gd name="T32" fmla="*/ 40 w 117"/>
              <a:gd name="T33" fmla="*/ 238 h 238"/>
              <a:gd name="T34" fmla="*/ 49 w 117"/>
              <a:gd name="T35" fmla="*/ 231 h 238"/>
              <a:gd name="T36" fmla="*/ 55 w 117"/>
              <a:gd name="T37" fmla="*/ 175 h 238"/>
              <a:gd name="T38" fmla="*/ 62 w 117"/>
              <a:gd name="T39" fmla="*/ 175 h 238"/>
              <a:gd name="T40" fmla="*/ 68 w 117"/>
              <a:gd name="T41" fmla="*/ 231 h 238"/>
              <a:gd name="T42" fmla="*/ 77 w 117"/>
              <a:gd name="T43" fmla="*/ 238 h 238"/>
              <a:gd name="T44" fmla="*/ 86 w 117"/>
              <a:gd name="T45" fmla="*/ 231 h 238"/>
              <a:gd name="T46" fmla="*/ 84 w 117"/>
              <a:gd name="T47" fmla="*/ 175 h 238"/>
              <a:gd name="T48" fmla="*/ 97 w 117"/>
              <a:gd name="T49" fmla="*/ 175 h 238"/>
              <a:gd name="T50" fmla="*/ 83 w 117"/>
              <a:gd name="T51" fmla="*/ 91 h 238"/>
              <a:gd name="T52" fmla="*/ 103 w 117"/>
              <a:gd name="T53" fmla="*/ 139 h 238"/>
              <a:gd name="T54" fmla="*/ 112 w 117"/>
              <a:gd name="T55" fmla="*/ 142 h 238"/>
              <a:gd name="T56" fmla="*/ 116 w 117"/>
              <a:gd name="T5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7" h="238">
                <a:moveTo>
                  <a:pt x="59" y="41"/>
                </a:moveTo>
                <a:cubicBezTo>
                  <a:pt x="70" y="41"/>
                  <a:pt x="79" y="32"/>
                  <a:pt x="79" y="21"/>
                </a:cubicBezTo>
                <a:cubicBezTo>
                  <a:pt x="79" y="9"/>
                  <a:pt x="70" y="0"/>
                  <a:pt x="59" y="0"/>
                </a:cubicBezTo>
                <a:cubicBezTo>
                  <a:pt x="47" y="0"/>
                  <a:pt x="38" y="9"/>
                  <a:pt x="38" y="21"/>
                </a:cubicBezTo>
                <a:cubicBezTo>
                  <a:pt x="38" y="32"/>
                  <a:pt x="47" y="41"/>
                  <a:pt x="59" y="41"/>
                </a:cubicBezTo>
                <a:close/>
                <a:moveTo>
                  <a:pt x="116" y="134"/>
                </a:moveTo>
                <a:cubicBezTo>
                  <a:pt x="116" y="134"/>
                  <a:pt x="96" y="73"/>
                  <a:pt x="92" y="64"/>
                </a:cubicBezTo>
                <a:cubicBezTo>
                  <a:pt x="88" y="56"/>
                  <a:pt x="79" y="51"/>
                  <a:pt x="59" y="51"/>
                </a:cubicBezTo>
                <a:cubicBezTo>
                  <a:pt x="38" y="51"/>
                  <a:pt x="29" y="56"/>
                  <a:pt x="25" y="64"/>
                </a:cubicBezTo>
                <a:cubicBezTo>
                  <a:pt x="21" y="73"/>
                  <a:pt x="1" y="134"/>
                  <a:pt x="1" y="134"/>
                </a:cubicBezTo>
                <a:cubicBezTo>
                  <a:pt x="0" y="137"/>
                  <a:pt x="2" y="140"/>
                  <a:pt x="5" y="142"/>
                </a:cubicBezTo>
                <a:cubicBezTo>
                  <a:pt x="9" y="143"/>
                  <a:pt x="12" y="141"/>
                  <a:pt x="14" y="139"/>
                </a:cubicBezTo>
                <a:cubicBezTo>
                  <a:pt x="34" y="91"/>
                  <a:pt x="34" y="91"/>
                  <a:pt x="34" y="91"/>
                </a:cubicBezTo>
                <a:cubicBezTo>
                  <a:pt x="20" y="175"/>
                  <a:pt x="20" y="175"/>
                  <a:pt x="20" y="175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33" y="175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9" y="235"/>
                  <a:pt x="49" y="231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62" y="175"/>
                  <a:pt x="62" y="175"/>
                  <a:pt x="62" y="175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6" y="231"/>
                </a:cubicBezTo>
                <a:cubicBezTo>
                  <a:pt x="85" y="231"/>
                  <a:pt x="84" y="175"/>
                  <a:pt x="84" y="175"/>
                </a:cubicBezTo>
                <a:cubicBezTo>
                  <a:pt x="97" y="175"/>
                  <a:pt x="97" y="175"/>
                  <a:pt x="97" y="175"/>
                </a:cubicBezTo>
                <a:cubicBezTo>
                  <a:pt x="83" y="91"/>
                  <a:pt x="83" y="91"/>
                  <a:pt x="83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1"/>
                  <a:pt x="108" y="143"/>
                  <a:pt x="112" y="142"/>
                </a:cubicBezTo>
                <a:cubicBezTo>
                  <a:pt x="115" y="140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72" name="Freeform 35">
            <a:extLst>
              <a:ext uri="{FF2B5EF4-FFF2-40B4-BE49-F238E27FC236}">
                <a16:creationId xmlns:a16="http://schemas.microsoft.com/office/drawing/2014/main" id="{5F094CF5-CC53-A84C-9427-164204A90A89}"/>
              </a:ext>
            </a:extLst>
          </p:cNvPr>
          <p:cNvSpPr>
            <a:spLocks noEditPoints="1"/>
          </p:cNvSpPr>
          <p:nvPr/>
        </p:nvSpPr>
        <p:spPr bwMode="auto">
          <a:xfrm>
            <a:off x="979717" y="4404009"/>
            <a:ext cx="250935" cy="500053"/>
          </a:xfrm>
          <a:custGeom>
            <a:avLst/>
            <a:gdLst>
              <a:gd name="T0" fmla="*/ 58 w 117"/>
              <a:gd name="T1" fmla="*/ 41 h 238"/>
              <a:gd name="T2" fmla="*/ 79 w 117"/>
              <a:gd name="T3" fmla="*/ 20 h 238"/>
              <a:gd name="T4" fmla="*/ 58 w 117"/>
              <a:gd name="T5" fmla="*/ 0 h 238"/>
              <a:gd name="T6" fmla="*/ 38 w 117"/>
              <a:gd name="T7" fmla="*/ 20 h 238"/>
              <a:gd name="T8" fmla="*/ 58 w 117"/>
              <a:gd name="T9" fmla="*/ 41 h 238"/>
              <a:gd name="T10" fmla="*/ 116 w 117"/>
              <a:gd name="T11" fmla="*/ 134 h 238"/>
              <a:gd name="T12" fmla="*/ 92 w 117"/>
              <a:gd name="T13" fmla="*/ 65 h 238"/>
              <a:gd name="T14" fmla="*/ 58 w 117"/>
              <a:gd name="T15" fmla="*/ 51 h 238"/>
              <a:gd name="T16" fmla="*/ 25 w 117"/>
              <a:gd name="T17" fmla="*/ 65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5 w 117"/>
              <a:gd name="T25" fmla="*/ 91 h 238"/>
              <a:gd name="T26" fmla="*/ 31 w 117"/>
              <a:gd name="T27" fmla="*/ 231 h 238"/>
              <a:gd name="T28" fmla="*/ 40 w 117"/>
              <a:gd name="T29" fmla="*/ 238 h 238"/>
              <a:gd name="T30" fmla="*/ 49 w 117"/>
              <a:gd name="T31" fmla="*/ 231 h 238"/>
              <a:gd name="T32" fmla="*/ 58 w 117"/>
              <a:gd name="T33" fmla="*/ 149 h 238"/>
              <a:gd name="T34" fmla="*/ 68 w 117"/>
              <a:gd name="T35" fmla="*/ 231 h 238"/>
              <a:gd name="T36" fmla="*/ 77 w 117"/>
              <a:gd name="T37" fmla="*/ 238 h 238"/>
              <a:gd name="T38" fmla="*/ 85 w 117"/>
              <a:gd name="T39" fmla="*/ 231 h 238"/>
              <a:gd name="T40" fmla="*/ 82 w 117"/>
              <a:gd name="T41" fmla="*/ 91 h 238"/>
              <a:gd name="T42" fmla="*/ 103 w 117"/>
              <a:gd name="T43" fmla="*/ 139 h 238"/>
              <a:gd name="T44" fmla="*/ 112 w 117"/>
              <a:gd name="T45" fmla="*/ 142 h 238"/>
              <a:gd name="T46" fmla="*/ 116 w 117"/>
              <a:gd name="T4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7" h="238">
                <a:moveTo>
                  <a:pt x="58" y="41"/>
                </a:moveTo>
                <a:cubicBezTo>
                  <a:pt x="70" y="41"/>
                  <a:pt x="79" y="32"/>
                  <a:pt x="79" y="20"/>
                </a:cubicBezTo>
                <a:cubicBezTo>
                  <a:pt x="79" y="9"/>
                  <a:pt x="70" y="0"/>
                  <a:pt x="58" y="0"/>
                </a:cubicBezTo>
                <a:cubicBezTo>
                  <a:pt x="47" y="0"/>
                  <a:pt x="38" y="9"/>
                  <a:pt x="38" y="20"/>
                </a:cubicBezTo>
                <a:cubicBezTo>
                  <a:pt x="38" y="32"/>
                  <a:pt x="47" y="41"/>
                  <a:pt x="58" y="41"/>
                </a:cubicBezTo>
                <a:close/>
                <a:moveTo>
                  <a:pt x="116" y="134"/>
                </a:moveTo>
                <a:cubicBezTo>
                  <a:pt x="116" y="135"/>
                  <a:pt x="96" y="73"/>
                  <a:pt x="92" y="65"/>
                </a:cubicBezTo>
                <a:cubicBezTo>
                  <a:pt x="88" y="56"/>
                  <a:pt x="79" y="51"/>
                  <a:pt x="58" y="51"/>
                </a:cubicBezTo>
                <a:cubicBezTo>
                  <a:pt x="38" y="51"/>
                  <a:pt x="29" y="56"/>
                  <a:pt x="25" y="65"/>
                </a:cubicBezTo>
                <a:cubicBezTo>
                  <a:pt x="20" y="73"/>
                  <a:pt x="1" y="135"/>
                  <a:pt x="1" y="134"/>
                </a:cubicBezTo>
                <a:cubicBezTo>
                  <a:pt x="0" y="137"/>
                  <a:pt x="2" y="141"/>
                  <a:pt x="5" y="142"/>
                </a:cubicBezTo>
                <a:cubicBezTo>
                  <a:pt x="9" y="143"/>
                  <a:pt x="12" y="142"/>
                  <a:pt x="14" y="139"/>
                </a:cubicBezTo>
                <a:cubicBezTo>
                  <a:pt x="35" y="91"/>
                  <a:pt x="35" y="91"/>
                  <a:pt x="35" y="91"/>
                </a:cubicBezTo>
                <a:cubicBezTo>
                  <a:pt x="35" y="91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8" y="235"/>
                  <a:pt x="49" y="231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5" y="231"/>
                </a:cubicBezTo>
                <a:cubicBezTo>
                  <a:pt x="85" y="231"/>
                  <a:pt x="82" y="91"/>
                  <a:pt x="82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2"/>
                  <a:pt x="108" y="143"/>
                  <a:pt x="112" y="142"/>
                </a:cubicBezTo>
                <a:cubicBezTo>
                  <a:pt x="115" y="141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73" name="Freeform 13">
            <a:extLst>
              <a:ext uri="{FF2B5EF4-FFF2-40B4-BE49-F238E27FC236}">
                <a16:creationId xmlns:a16="http://schemas.microsoft.com/office/drawing/2014/main" id="{4C33E710-3A7B-964F-A19B-9C6E5F9D88E8}"/>
              </a:ext>
            </a:extLst>
          </p:cNvPr>
          <p:cNvSpPr>
            <a:spLocks noEditPoints="1"/>
          </p:cNvSpPr>
          <p:nvPr/>
        </p:nvSpPr>
        <p:spPr bwMode="auto">
          <a:xfrm>
            <a:off x="568047" y="3952287"/>
            <a:ext cx="257754" cy="525176"/>
          </a:xfrm>
          <a:custGeom>
            <a:avLst/>
            <a:gdLst>
              <a:gd name="T0" fmla="*/ 59 w 117"/>
              <a:gd name="T1" fmla="*/ 41 h 238"/>
              <a:gd name="T2" fmla="*/ 79 w 117"/>
              <a:gd name="T3" fmla="*/ 21 h 238"/>
              <a:gd name="T4" fmla="*/ 59 w 117"/>
              <a:gd name="T5" fmla="*/ 0 h 238"/>
              <a:gd name="T6" fmla="*/ 38 w 117"/>
              <a:gd name="T7" fmla="*/ 21 h 238"/>
              <a:gd name="T8" fmla="*/ 59 w 117"/>
              <a:gd name="T9" fmla="*/ 41 h 238"/>
              <a:gd name="T10" fmla="*/ 116 w 117"/>
              <a:gd name="T11" fmla="*/ 134 h 238"/>
              <a:gd name="T12" fmla="*/ 92 w 117"/>
              <a:gd name="T13" fmla="*/ 64 h 238"/>
              <a:gd name="T14" fmla="*/ 59 w 117"/>
              <a:gd name="T15" fmla="*/ 51 h 238"/>
              <a:gd name="T16" fmla="*/ 25 w 117"/>
              <a:gd name="T17" fmla="*/ 64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4 w 117"/>
              <a:gd name="T25" fmla="*/ 91 h 238"/>
              <a:gd name="T26" fmla="*/ 20 w 117"/>
              <a:gd name="T27" fmla="*/ 175 h 238"/>
              <a:gd name="T28" fmla="*/ 33 w 117"/>
              <a:gd name="T29" fmla="*/ 175 h 238"/>
              <a:gd name="T30" fmla="*/ 31 w 117"/>
              <a:gd name="T31" fmla="*/ 231 h 238"/>
              <a:gd name="T32" fmla="*/ 40 w 117"/>
              <a:gd name="T33" fmla="*/ 238 h 238"/>
              <a:gd name="T34" fmla="*/ 49 w 117"/>
              <a:gd name="T35" fmla="*/ 231 h 238"/>
              <a:gd name="T36" fmla="*/ 55 w 117"/>
              <a:gd name="T37" fmla="*/ 175 h 238"/>
              <a:gd name="T38" fmla="*/ 62 w 117"/>
              <a:gd name="T39" fmla="*/ 175 h 238"/>
              <a:gd name="T40" fmla="*/ 68 w 117"/>
              <a:gd name="T41" fmla="*/ 231 h 238"/>
              <a:gd name="T42" fmla="*/ 77 w 117"/>
              <a:gd name="T43" fmla="*/ 238 h 238"/>
              <a:gd name="T44" fmla="*/ 86 w 117"/>
              <a:gd name="T45" fmla="*/ 231 h 238"/>
              <a:gd name="T46" fmla="*/ 84 w 117"/>
              <a:gd name="T47" fmla="*/ 175 h 238"/>
              <a:gd name="T48" fmla="*/ 97 w 117"/>
              <a:gd name="T49" fmla="*/ 175 h 238"/>
              <a:gd name="T50" fmla="*/ 83 w 117"/>
              <a:gd name="T51" fmla="*/ 91 h 238"/>
              <a:gd name="T52" fmla="*/ 103 w 117"/>
              <a:gd name="T53" fmla="*/ 139 h 238"/>
              <a:gd name="T54" fmla="*/ 112 w 117"/>
              <a:gd name="T55" fmla="*/ 142 h 238"/>
              <a:gd name="T56" fmla="*/ 116 w 117"/>
              <a:gd name="T5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7" h="238">
                <a:moveTo>
                  <a:pt x="59" y="41"/>
                </a:moveTo>
                <a:cubicBezTo>
                  <a:pt x="70" y="41"/>
                  <a:pt x="79" y="32"/>
                  <a:pt x="79" y="21"/>
                </a:cubicBezTo>
                <a:cubicBezTo>
                  <a:pt x="79" y="9"/>
                  <a:pt x="70" y="0"/>
                  <a:pt x="59" y="0"/>
                </a:cubicBezTo>
                <a:cubicBezTo>
                  <a:pt x="47" y="0"/>
                  <a:pt x="38" y="9"/>
                  <a:pt x="38" y="21"/>
                </a:cubicBezTo>
                <a:cubicBezTo>
                  <a:pt x="38" y="32"/>
                  <a:pt x="47" y="41"/>
                  <a:pt x="59" y="41"/>
                </a:cubicBezTo>
                <a:close/>
                <a:moveTo>
                  <a:pt x="116" y="134"/>
                </a:moveTo>
                <a:cubicBezTo>
                  <a:pt x="116" y="134"/>
                  <a:pt x="96" y="73"/>
                  <a:pt x="92" y="64"/>
                </a:cubicBezTo>
                <a:cubicBezTo>
                  <a:pt x="88" y="56"/>
                  <a:pt x="79" y="51"/>
                  <a:pt x="59" y="51"/>
                </a:cubicBezTo>
                <a:cubicBezTo>
                  <a:pt x="38" y="51"/>
                  <a:pt x="29" y="56"/>
                  <a:pt x="25" y="64"/>
                </a:cubicBezTo>
                <a:cubicBezTo>
                  <a:pt x="21" y="73"/>
                  <a:pt x="1" y="134"/>
                  <a:pt x="1" y="134"/>
                </a:cubicBezTo>
                <a:cubicBezTo>
                  <a:pt x="0" y="137"/>
                  <a:pt x="2" y="140"/>
                  <a:pt x="5" y="142"/>
                </a:cubicBezTo>
                <a:cubicBezTo>
                  <a:pt x="9" y="143"/>
                  <a:pt x="12" y="141"/>
                  <a:pt x="14" y="139"/>
                </a:cubicBezTo>
                <a:cubicBezTo>
                  <a:pt x="34" y="91"/>
                  <a:pt x="34" y="91"/>
                  <a:pt x="34" y="91"/>
                </a:cubicBezTo>
                <a:cubicBezTo>
                  <a:pt x="20" y="175"/>
                  <a:pt x="20" y="175"/>
                  <a:pt x="20" y="175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33" y="175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9" y="235"/>
                  <a:pt x="49" y="231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62" y="175"/>
                  <a:pt x="62" y="175"/>
                  <a:pt x="62" y="175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6" y="231"/>
                </a:cubicBezTo>
                <a:cubicBezTo>
                  <a:pt x="85" y="231"/>
                  <a:pt x="84" y="175"/>
                  <a:pt x="84" y="175"/>
                </a:cubicBezTo>
                <a:cubicBezTo>
                  <a:pt x="97" y="175"/>
                  <a:pt x="97" y="175"/>
                  <a:pt x="97" y="175"/>
                </a:cubicBezTo>
                <a:cubicBezTo>
                  <a:pt x="83" y="91"/>
                  <a:pt x="83" y="91"/>
                  <a:pt x="83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1"/>
                  <a:pt x="108" y="143"/>
                  <a:pt x="112" y="142"/>
                </a:cubicBezTo>
                <a:cubicBezTo>
                  <a:pt x="115" y="140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43" name="Google Shape;204;p33">
            <a:extLst>
              <a:ext uri="{FF2B5EF4-FFF2-40B4-BE49-F238E27FC236}">
                <a16:creationId xmlns:a16="http://schemas.microsoft.com/office/drawing/2014/main" id="{DF6B7E23-D600-D941-A90B-72DF8F00D203}"/>
              </a:ext>
            </a:extLst>
          </p:cNvPr>
          <p:cNvSpPr txBox="1">
            <a:spLocks/>
          </p:cNvSpPr>
          <p:nvPr/>
        </p:nvSpPr>
        <p:spPr>
          <a:xfrm>
            <a:off x="1" y="991537"/>
            <a:ext cx="9143999" cy="264650"/>
          </a:xfrm>
          <a:prstGeom prst="rect">
            <a:avLst/>
          </a:prstGeom>
          <a:solidFill>
            <a:srgbClr val="00B0F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b="1" dirty="0">
                <a:solidFill>
                  <a:schemeClr val="bg1"/>
                </a:solidFill>
                <a:latin typeface="Arial" panose="020B0604020202020204" pitchFamily="34" charset="0"/>
              </a:rPr>
              <a:t>Operación en campo II</a:t>
            </a: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54608E6F-38F1-5A4B-A31E-8357AC73A5EC}"/>
              </a:ext>
            </a:extLst>
          </p:cNvPr>
          <p:cNvSpPr/>
          <p:nvPr/>
        </p:nvSpPr>
        <p:spPr>
          <a:xfrm>
            <a:off x="1658677" y="272520"/>
            <a:ext cx="925690" cy="9256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1EA7BE5-5776-EE40-856A-5B4B3054B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7102" y="345279"/>
            <a:ext cx="659019" cy="659019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C1685A58-E8FE-AE41-A3BE-81C92B56E6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6168" y="112853"/>
            <a:ext cx="1217199" cy="73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1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362;p31">
            <a:extLst>
              <a:ext uri="{FF2B5EF4-FFF2-40B4-BE49-F238E27FC236}">
                <a16:creationId xmlns:a16="http://schemas.microsoft.com/office/drawing/2014/main" id="{5E856905-06E0-E541-B496-E4C6BF8EE92F}"/>
              </a:ext>
            </a:extLst>
          </p:cNvPr>
          <p:cNvGrpSpPr/>
          <p:nvPr/>
        </p:nvGrpSpPr>
        <p:grpSpPr>
          <a:xfrm>
            <a:off x="4985805" y="3145240"/>
            <a:ext cx="1539600" cy="1539600"/>
            <a:chOff x="6680825" y="2549350"/>
            <a:chExt cx="1539600" cy="1539600"/>
          </a:xfrm>
        </p:grpSpPr>
        <p:sp>
          <p:nvSpPr>
            <p:cNvPr id="12" name="Google Shape;363;p31">
              <a:extLst>
                <a:ext uri="{FF2B5EF4-FFF2-40B4-BE49-F238E27FC236}">
                  <a16:creationId xmlns:a16="http://schemas.microsoft.com/office/drawing/2014/main" id="{4A747094-3897-B242-AB3C-EC60DFA93C83}"/>
                </a:ext>
              </a:extLst>
            </p:cNvPr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364;p31">
              <a:extLst>
                <a:ext uri="{FF2B5EF4-FFF2-40B4-BE49-F238E27FC236}">
                  <a16:creationId xmlns:a16="http://schemas.microsoft.com/office/drawing/2014/main" id="{799E520F-3120-BE42-BFB5-9E49DADB2610}"/>
                </a:ext>
              </a:extLst>
            </p:cNvPr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365;p31">
              <a:extLst>
                <a:ext uri="{FF2B5EF4-FFF2-40B4-BE49-F238E27FC236}">
                  <a16:creationId xmlns:a16="http://schemas.microsoft.com/office/drawing/2014/main" id="{27D4F660-5250-4941-BA91-82E1ED4F7597}"/>
                </a:ext>
              </a:extLst>
            </p:cNvPr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61AEC81-8774-5044-9B5F-9090B179C1BA}"/>
              </a:ext>
            </a:extLst>
          </p:cNvPr>
          <p:cNvSpPr txBox="1">
            <a:spLocks/>
          </p:cNvSpPr>
          <p:nvPr/>
        </p:nvSpPr>
        <p:spPr>
          <a:xfrm>
            <a:off x="2747950" y="1836942"/>
            <a:ext cx="3648000" cy="1308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 sz="1400" b="0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317500" indent="0">
              <a:lnSpc>
                <a:spcPct val="150000"/>
              </a:lnSpc>
              <a:buNone/>
              <a:tabLst>
                <a:tab pos="349250" algn="l"/>
              </a:tabLst>
            </a:pPr>
            <a:r>
              <a:rPr lang="es-CO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 catastro colombiano</a:t>
            </a:r>
          </a:p>
          <a:p>
            <a:pPr marL="317500" indent="0">
              <a:lnSpc>
                <a:spcPct val="150000"/>
              </a:lnSpc>
              <a:buNone/>
              <a:tabLst>
                <a:tab pos="349250" algn="l"/>
              </a:tabLst>
            </a:pPr>
            <a:r>
              <a:rPr lang="es-CO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Retos del nuevo catastro</a:t>
            </a:r>
          </a:p>
          <a:p>
            <a:pPr marL="317500" indent="0">
              <a:lnSpc>
                <a:spcPct val="150000"/>
              </a:lnSpc>
              <a:buNone/>
              <a:tabLst>
                <a:tab pos="349250" algn="l"/>
              </a:tabLst>
            </a:pPr>
            <a:r>
              <a:rPr lang="es-CO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>
              <a:rPr lang="es-C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Nuevas oportunidades laborales</a:t>
            </a:r>
          </a:p>
          <a:p>
            <a:pPr marL="317500" indent="0">
              <a:lnSpc>
                <a:spcPct val="150000"/>
              </a:lnSpc>
              <a:buNone/>
              <a:tabLst>
                <a:tab pos="349250" algn="l"/>
              </a:tabLst>
            </a:pP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17500" indent="0">
              <a:lnSpc>
                <a:spcPct val="150000"/>
              </a:lnSpc>
              <a:buNone/>
              <a:tabLst>
                <a:tab pos="349250" algn="l"/>
              </a:tabLst>
            </a:pP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17500" indent="0">
              <a:lnSpc>
                <a:spcPct val="150000"/>
              </a:lnSpc>
              <a:buNone/>
              <a:tabLst>
                <a:tab pos="349250" algn="l"/>
              </a:tabLst>
            </a:pPr>
            <a:r>
              <a:rPr lang="es-CO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22" name="Título 21">
            <a:extLst>
              <a:ext uri="{FF2B5EF4-FFF2-40B4-BE49-F238E27FC236}">
                <a16:creationId xmlns:a16="http://schemas.microsoft.com/office/drawing/2014/main" id="{BB8B0D6C-8DB9-3F44-9413-F02D300E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950" y="1159797"/>
            <a:ext cx="3648000" cy="796593"/>
          </a:xfrm>
        </p:spPr>
        <p:txBody>
          <a:bodyPr/>
          <a:lstStyle/>
          <a:p>
            <a:r>
              <a:rPr lang="es-CO" sz="2600" dirty="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6EB41DBE-255F-B74A-B010-FFB86787F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7332" y="3635808"/>
            <a:ext cx="653258" cy="653258"/>
          </a:xfrm>
          <a:prstGeom prst="rect">
            <a:avLst/>
          </a:prstGeom>
        </p:spPr>
      </p:pic>
      <p:pic>
        <p:nvPicPr>
          <p:cNvPr id="26" name="Google Shape;357;p54">
            <a:extLst>
              <a:ext uri="{FF2B5EF4-FFF2-40B4-BE49-F238E27FC236}">
                <a16:creationId xmlns:a16="http://schemas.microsoft.com/office/drawing/2014/main" id="{97EB6781-7730-9046-87B1-864FB434E9B0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361" y="216255"/>
            <a:ext cx="1075974" cy="50675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50F5F7CE-4D43-2646-85DC-801976A68C3D}"/>
              </a:ext>
            </a:extLst>
          </p:cNvPr>
          <p:cNvSpPr txBox="1"/>
          <p:nvPr/>
        </p:nvSpPr>
        <p:spPr>
          <a:xfrm>
            <a:off x="6730409" y="5316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7917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5FDC371-0B17-4891-A1CD-775EDD02A494}"/>
              </a:ext>
            </a:extLst>
          </p:cNvPr>
          <p:cNvSpPr txBox="1"/>
          <p:nvPr/>
        </p:nvSpPr>
        <p:spPr>
          <a:xfrm>
            <a:off x="726014" y="1493355"/>
            <a:ext cx="4472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s-CO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RECONOCEDOR</a:t>
            </a:r>
          </a:p>
          <a:p>
            <a:pPr algn="just" font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Reconocimiento predial del proyecto de gestión catastral multipropósito.</a:t>
            </a:r>
          </a:p>
          <a:p>
            <a:pPr algn="just" fontAlgn="ctr"/>
            <a:r>
              <a:rPr lang="es-CO" sz="1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PERFIL: </a:t>
            </a:r>
          </a:p>
          <a:p>
            <a:pPr algn="just" font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Profesionales con conocimientos en procesos catastrales y reconocimiento predial.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7FDA94-10B4-43FB-BFAB-4BF30CC0FA85}"/>
              </a:ext>
            </a:extLst>
          </p:cNvPr>
          <p:cNvSpPr txBox="1"/>
          <p:nvPr/>
        </p:nvSpPr>
        <p:spPr>
          <a:xfrm>
            <a:off x="0" y="529254"/>
            <a:ext cx="9143999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700" spc="23" dirty="0" err="1">
                <a:solidFill>
                  <a:schemeClr val="bg1"/>
                </a:solidFill>
                <a:latin typeface="+mj-lt"/>
              </a:rPr>
              <a:t>Equipo</a:t>
            </a:r>
            <a:r>
              <a:rPr lang="en-US" sz="2700" spc="23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700" b="1" spc="23" dirty="0">
                <a:solidFill>
                  <a:schemeClr val="bg1"/>
                </a:solidFill>
                <a:latin typeface="+mj-lt"/>
              </a:rPr>
              <a:t>100% </a:t>
            </a:r>
            <a:r>
              <a:rPr lang="en-US" sz="2700" spc="23" dirty="0">
                <a:solidFill>
                  <a:schemeClr val="bg1"/>
                </a:solidFill>
                <a:latin typeface="+mj-lt"/>
              </a:rPr>
              <a:t>Municipio</a:t>
            </a: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id="{151A6761-2D7B-354E-8A76-BA8E4FD190B1}"/>
              </a:ext>
            </a:extLst>
          </p:cNvPr>
          <p:cNvSpPr txBox="1"/>
          <p:nvPr/>
        </p:nvSpPr>
        <p:spPr>
          <a:xfrm>
            <a:off x="5374937" y="1493355"/>
            <a:ext cx="3113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s-CO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DE CALIDAD RECONOCIMIENTO</a:t>
            </a:r>
          </a:p>
          <a:p>
            <a:pPr algn="just" font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de calidad de información geográfica, Estándares de </a:t>
            </a:r>
            <a:r>
              <a:rPr lang="es-CO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informaciòn</a:t>
            </a:r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validación y estructuras de datos</a:t>
            </a:r>
          </a:p>
          <a:p>
            <a:pPr algn="just" fontAlgn="ctr"/>
            <a:r>
              <a:rPr lang="es-CO" sz="1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PERFIL: </a:t>
            </a:r>
          </a:p>
          <a:p>
            <a:pPr algn="just" font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Especialistas en sistemas de información geográfica, ambiental y afines.</a:t>
            </a:r>
          </a:p>
        </p:txBody>
      </p:sp>
      <p:sp>
        <p:nvSpPr>
          <p:cNvPr id="33" name="Cheurón 32">
            <a:extLst>
              <a:ext uri="{FF2B5EF4-FFF2-40B4-BE49-F238E27FC236}">
                <a16:creationId xmlns:a16="http://schemas.microsoft.com/office/drawing/2014/main" id="{7F8107CE-BFBD-BD40-B866-B5806CD1D2E4}"/>
              </a:ext>
            </a:extLst>
          </p:cNvPr>
          <p:cNvSpPr/>
          <p:nvPr/>
        </p:nvSpPr>
        <p:spPr>
          <a:xfrm>
            <a:off x="549849" y="1546520"/>
            <a:ext cx="197431" cy="197431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44" name="Cheurón 43">
            <a:extLst>
              <a:ext uri="{FF2B5EF4-FFF2-40B4-BE49-F238E27FC236}">
                <a16:creationId xmlns:a16="http://schemas.microsoft.com/office/drawing/2014/main" id="{46375AFB-88FA-D34D-8988-B17828530C89}"/>
              </a:ext>
            </a:extLst>
          </p:cNvPr>
          <p:cNvSpPr/>
          <p:nvPr/>
        </p:nvSpPr>
        <p:spPr>
          <a:xfrm>
            <a:off x="5191034" y="1546520"/>
            <a:ext cx="197431" cy="197431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70" name="Freeform 35">
            <a:extLst>
              <a:ext uri="{FF2B5EF4-FFF2-40B4-BE49-F238E27FC236}">
                <a16:creationId xmlns:a16="http://schemas.microsoft.com/office/drawing/2014/main" id="{F0FCD388-E747-9F48-892A-092567FC9C06}"/>
              </a:ext>
            </a:extLst>
          </p:cNvPr>
          <p:cNvSpPr>
            <a:spLocks noEditPoints="1"/>
          </p:cNvSpPr>
          <p:nvPr/>
        </p:nvSpPr>
        <p:spPr bwMode="auto">
          <a:xfrm>
            <a:off x="2549984" y="4105948"/>
            <a:ext cx="250935" cy="500053"/>
          </a:xfrm>
          <a:custGeom>
            <a:avLst/>
            <a:gdLst>
              <a:gd name="T0" fmla="*/ 58 w 117"/>
              <a:gd name="T1" fmla="*/ 41 h 238"/>
              <a:gd name="T2" fmla="*/ 79 w 117"/>
              <a:gd name="T3" fmla="*/ 20 h 238"/>
              <a:gd name="T4" fmla="*/ 58 w 117"/>
              <a:gd name="T5" fmla="*/ 0 h 238"/>
              <a:gd name="T6" fmla="*/ 38 w 117"/>
              <a:gd name="T7" fmla="*/ 20 h 238"/>
              <a:gd name="T8" fmla="*/ 58 w 117"/>
              <a:gd name="T9" fmla="*/ 41 h 238"/>
              <a:gd name="T10" fmla="*/ 116 w 117"/>
              <a:gd name="T11" fmla="*/ 134 h 238"/>
              <a:gd name="T12" fmla="*/ 92 w 117"/>
              <a:gd name="T13" fmla="*/ 65 h 238"/>
              <a:gd name="T14" fmla="*/ 58 w 117"/>
              <a:gd name="T15" fmla="*/ 51 h 238"/>
              <a:gd name="T16" fmla="*/ 25 w 117"/>
              <a:gd name="T17" fmla="*/ 65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5 w 117"/>
              <a:gd name="T25" fmla="*/ 91 h 238"/>
              <a:gd name="T26" fmla="*/ 31 w 117"/>
              <a:gd name="T27" fmla="*/ 231 h 238"/>
              <a:gd name="T28" fmla="*/ 40 w 117"/>
              <a:gd name="T29" fmla="*/ 238 h 238"/>
              <a:gd name="T30" fmla="*/ 49 w 117"/>
              <a:gd name="T31" fmla="*/ 231 h 238"/>
              <a:gd name="T32" fmla="*/ 58 w 117"/>
              <a:gd name="T33" fmla="*/ 149 h 238"/>
              <a:gd name="T34" fmla="*/ 68 w 117"/>
              <a:gd name="T35" fmla="*/ 231 h 238"/>
              <a:gd name="T36" fmla="*/ 77 w 117"/>
              <a:gd name="T37" fmla="*/ 238 h 238"/>
              <a:gd name="T38" fmla="*/ 85 w 117"/>
              <a:gd name="T39" fmla="*/ 231 h 238"/>
              <a:gd name="T40" fmla="*/ 82 w 117"/>
              <a:gd name="T41" fmla="*/ 91 h 238"/>
              <a:gd name="T42" fmla="*/ 103 w 117"/>
              <a:gd name="T43" fmla="*/ 139 h 238"/>
              <a:gd name="T44" fmla="*/ 112 w 117"/>
              <a:gd name="T45" fmla="*/ 142 h 238"/>
              <a:gd name="T46" fmla="*/ 116 w 117"/>
              <a:gd name="T4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7" h="238">
                <a:moveTo>
                  <a:pt x="58" y="41"/>
                </a:moveTo>
                <a:cubicBezTo>
                  <a:pt x="70" y="41"/>
                  <a:pt x="79" y="32"/>
                  <a:pt x="79" y="20"/>
                </a:cubicBezTo>
                <a:cubicBezTo>
                  <a:pt x="79" y="9"/>
                  <a:pt x="70" y="0"/>
                  <a:pt x="58" y="0"/>
                </a:cubicBezTo>
                <a:cubicBezTo>
                  <a:pt x="47" y="0"/>
                  <a:pt x="38" y="9"/>
                  <a:pt x="38" y="20"/>
                </a:cubicBezTo>
                <a:cubicBezTo>
                  <a:pt x="38" y="32"/>
                  <a:pt x="47" y="41"/>
                  <a:pt x="58" y="41"/>
                </a:cubicBezTo>
                <a:close/>
                <a:moveTo>
                  <a:pt x="116" y="134"/>
                </a:moveTo>
                <a:cubicBezTo>
                  <a:pt x="116" y="135"/>
                  <a:pt x="96" y="73"/>
                  <a:pt x="92" y="65"/>
                </a:cubicBezTo>
                <a:cubicBezTo>
                  <a:pt x="88" y="56"/>
                  <a:pt x="79" y="51"/>
                  <a:pt x="58" y="51"/>
                </a:cubicBezTo>
                <a:cubicBezTo>
                  <a:pt x="38" y="51"/>
                  <a:pt x="29" y="56"/>
                  <a:pt x="25" y="65"/>
                </a:cubicBezTo>
                <a:cubicBezTo>
                  <a:pt x="20" y="73"/>
                  <a:pt x="1" y="135"/>
                  <a:pt x="1" y="134"/>
                </a:cubicBezTo>
                <a:cubicBezTo>
                  <a:pt x="0" y="137"/>
                  <a:pt x="2" y="141"/>
                  <a:pt x="5" y="142"/>
                </a:cubicBezTo>
                <a:cubicBezTo>
                  <a:pt x="9" y="143"/>
                  <a:pt x="12" y="142"/>
                  <a:pt x="14" y="139"/>
                </a:cubicBezTo>
                <a:cubicBezTo>
                  <a:pt x="35" y="91"/>
                  <a:pt x="35" y="91"/>
                  <a:pt x="35" y="91"/>
                </a:cubicBezTo>
                <a:cubicBezTo>
                  <a:pt x="35" y="91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8" y="235"/>
                  <a:pt x="49" y="231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5" y="231"/>
                </a:cubicBezTo>
                <a:cubicBezTo>
                  <a:pt x="85" y="231"/>
                  <a:pt x="82" y="91"/>
                  <a:pt x="82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2"/>
                  <a:pt x="108" y="143"/>
                  <a:pt x="112" y="142"/>
                </a:cubicBezTo>
                <a:cubicBezTo>
                  <a:pt x="115" y="141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71" name="Freeform 13">
            <a:extLst>
              <a:ext uri="{FF2B5EF4-FFF2-40B4-BE49-F238E27FC236}">
                <a16:creationId xmlns:a16="http://schemas.microsoft.com/office/drawing/2014/main" id="{DDB8E2CA-3789-B847-BC9D-7F57232E10CF}"/>
              </a:ext>
            </a:extLst>
          </p:cNvPr>
          <p:cNvSpPr>
            <a:spLocks noEditPoints="1"/>
          </p:cNvSpPr>
          <p:nvPr/>
        </p:nvSpPr>
        <p:spPr bwMode="auto">
          <a:xfrm>
            <a:off x="1824175" y="4535633"/>
            <a:ext cx="257754" cy="525176"/>
          </a:xfrm>
          <a:custGeom>
            <a:avLst/>
            <a:gdLst>
              <a:gd name="T0" fmla="*/ 59 w 117"/>
              <a:gd name="T1" fmla="*/ 41 h 238"/>
              <a:gd name="T2" fmla="*/ 79 w 117"/>
              <a:gd name="T3" fmla="*/ 21 h 238"/>
              <a:gd name="T4" fmla="*/ 59 w 117"/>
              <a:gd name="T5" fmla="*/ 0 h 238"/>
              <a:gd name="T6" fmla="*/ 38 w 117"/>
              <a:gd name="T7" fmla="*/ 21 h 238"/>
              <a:gd name="T8" fmla="*/ 59 w 117"/>
              <a:gd name="T9" fmla="*/ 41 h 238"/>
              <a:gd name="T10" fmla="*/ 116 w 117"/>
              <a:gd name="T11" fmla="*/ 134 h 238"/>
              <a:gd name="T12" fmla="*/ 92 w 117"/>
              <a:gd name="T13" fmla="*/ 64 h 238"/>
              <a:gd name="T14" fmla="*/ 59 w 117"/>
              <a:gd name="T15" fmla="*/ 51 h 238"/>
              <a:gd name="T16" fmla="*/ 25 w 117"/>
              <a:gd name="T17" fmla="*/ 64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4 w 117"/>
              <a:gd name="T25" fmla="*/ 91 h 238"/>
              <a:gd name="T26" fmla="*/ 20 w 117"/>
              <a:gd name="T27" fmla="*/ 175 h 238"/>
              <a:gd name="T28" fmla="*/ 33 w 117"/>
              <a:gd name="T29" fmla="*/ 175 h 238"/>
              <a:gd name="T30" fmla="*/ 31 w 117"/>
              <a:gd name="T31" fmla="*/ 231 h 238"/>
              <a:gd name="T32" fmla="*/ 40 w 117"/>
              <a:gd name="T33" fmla="*/ 238 h 238"/>
              <a:gd name="T34" fmla="*/ 49 w 117"/>
              <a:gd name="T35" fmla="*/ 231 h 238"/>
              <a:gd name="T36" fmla="*/ 55 w 117"/>
              <a:gd name="T37" fmla="*/ 175 h 238"/>
              <a:gd name="T38" fmla="*/ 62 w 117"/>
              <a:gd name="T39" fmla="*/ 175 h 238"/>
              <a:gd name="T40" fmla="*/ 68 w 117"/>
              <a:gd name="T41" fmla="*/ 231 h 238"/>
              <a:gd name="T42" fmla="*/ 77 w 117"/>
              <a:gd name="T43" fmla="*/ 238 h 238"/>
              <a:gd name="T44" fmla="*/ 86 w 117"/>
              <a:gd name="T45" fmla="*/ 231 h 238"/>
              <a:gd name="T46" fmla="*/ 84 w 117"/>
              <a:gd name="T47" fmla="*/ 175 h 238"/>
              <a:gd name="T48" fmla="*/ 97 w 117"/>
              <a:gd name="T49" fmla="*/ 175 h 238"/>
              <a:gd name="T50" fmla="*/ 83 w 117"/>
              <a:gd name="T51" fmla="*/ 91 h 238"/>
              <a:gd name="T52" fmla="*/ 103 w 117"/>
              <a:gd name="T53" fmla="*/ 139 h 238"/>
              <a:gd name="T54" fmla="*/ 112 w 117"/>
              <a:gd name="T55" fmla="*/ 142 h 238"/>
              <a:gd name="T56" fmla="*/ 116 w 117"/>
              <a:gd name="T5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7" h="238">
                <a:moveTo>
                  <a:pt x="59" y="41"/>
                </a:moveTo>
                <a:cubicBezTo>
                  <a:pt x="70" y="41"/>
                  <a:pt x="79" y="32"/>
                  <a:pt x="79" y="21"/>
                </a:cubicBezTo>
                <a:cubicBezTo>
                  <a:pt x="79" y="9"/>
                  <a:pt x="70" y="0"/>
                  <a:pt x="59" y="0"/>
                </a:cubicBezTo>
                <a:cubicBezTo>
                  <a:pt x="47" y="0"/>
                  <a:pt x="38" y="9"/>
                  <a:pt x="38" y="21"/>
                </a:cubicBezTo>
                <a:cubicBezTo>
                  <a:pt x="38" y="32"/>
                  <a:pt x="47" y="41"/>
                  <a:pt x="59" y="41"/>
                </a:cubicBezTo>
                <a:close/>
                <a:moveTo>
                  <a:pt x="116" y="134"/>
                </a:moveTo>
                <a:cubicBezTo>
                  <a:pt x="116" y="134"/>
                  <a:pt x="96" y="73"/>
                  <a:pt x="92" y="64"/>
                </a:cubicBezTo>
                <a:cubicBezTo>
                  <a:pt x="88" y="56"/>
                  <a:pt x="79" y="51"/>
                  <a:pt x="59" y="51"/>
                </a:cubicBezTo>
                <a:cubicBezTo>
                  <a:pt x="38" y="51"/>
                  <a:pt x="29" y="56"/>
                  <a:pt x="25" y="64"/>
                </a:cubicBezTo>
                <a:cubicBezTo>
                  <a:pt x="21" y="73"/>
                  <a:pt x="1" y="134"/>
                  <a:pt x="1" y="134"/>
                </a:cubicBezTo>
                <a:cubicBezTo>
                  <a:pt x="0" y="137"/>
                  <a:pt x="2" y="140"/>
                  <a:pt x="5" y="142"/>
                </a:cubicBezTo>
                <a:cubicBezTo>
                  <a:pt x="9" y="143"/>
                  <a:pt x="12" y="141"/>
                  <a:pt x="14" y="139"/>
                </a:cubicBezTo>
                <a:cubicBezTo>
                  <a:pt x="34" y="91"/>
                  <a:pt x="34" y="91"/>
                  <a:pt x="34" y="91"/>
                </a:cubicBezTo>
                <a:cubicBezTo>
                  <a:pt x="20" y="175"/>
                  <a:pt x="20" y="175"/>
                  <a:pt x="20" y="175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33" y="175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9" y="235"/>
                  <a:pt x="49" y="231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62" y="175"/>
                  <a:pt x="62" y="175"/>
                  <a:pt x="62" y="175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6" y="231"/>
                </a:cubicBezTo>
                <a:cubicBezTo>
                  <a:pt x="85" y="231"/>
                  <a:pt x="84" y="175"/>
                  <a:pt x="84" y="175"/>
                </a:cubicBezTo>
                <a:cubicBezTo>
                  <a:pt x="97" y="175"/>
                  <a:pt x="97" y="175"/>
                  <a:pt x="97" y="175"/>
                </a:cubicBezTo>
                <a:cubicBezTo>
                  <a:pt x="83" y="91"/>
                  <a:pt x="83" y="91"/>
                  <a:pt x="83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1"/>
                  <a:pt x="108" y="143"/>
                  <a:pt x="112" y="142"/>
                </a:cubicBezTo>
                <a:cubicBezTo>
                  <a:pt x="115" y="140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72" name="Freeform 35">
            <a:extLst>
              <a:ext uri="{FF2B5EF4-FFF2-40B4-BE49-F238E27FC236}">
                <a16:creationId xmlns:a16="http://schemas.microsoft.com/office/drawing/2014/main" id="{5F094CF5-CC53-A84C-9427-164204A90A89}"/>
              </a:ext>
            </a:extLst>
          </p:cNvPr>
          <p:cNvSpPr>
            <a:spLocks noEditPoints="1"/>
          </p:cNvSpPr>
          <p:nvPr/>
        </p:nvSpPr>
        <p:spPr bwMode="auto">
          <a:xfrm>
            <a:off x="979717" y="4404009"/>
            <a:ext cx="250935" cy="500053"/>
          </a:xfrm>
          <a:custGeom>
            <a:avLst/>
            <a:gdLst>
              <a:gd name="T0" fmla="*/ 58 w 117"/>
              <a:gd name="T1" fmla="*/ 41 h 238"/>
              <a:gd name="T2" fmla="*/ 79 w 117"/>
              <a:gd name="T3" fmla="*/ 20 h 238"/>
              <a:gd name="T4" fmla="*/ 58 w 117"/>
              <a:gd name="T5" fmla="*/ 0 h 238"/>
              <a:gd name="T6" fmla="*/ 38 w 117"/>
              <a:gd name="T7" fmla="*/ 20 h 238"/>
              <a:gd name="T8" fmla="*/ 58 w 117"/>
              <a:gd name="T9" fmla="*/ 41 h 238"/>
              <a:gd name="T10" fmla="*/ 116 w 117"/>
              <a:gd name="T11" fmla="*/ 134 h 238"/>
              <a:gd name="T12" fmla="*/ 92 w 117"/>
              <a:gd name="T13" fmla="*/ 65 h 238"/>
              <a:gd name="T14" fmla="*/ 58 w 117"/>
              <a:gd name="T15" fmla="*/ 51 h 238"/>
              <a:gd name="T16" fmla="*/ 25 w 117"/>
              <a:gd name="T17" fmla="*/ 65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5 w 117"/>
              <a:gd name="T25" fmla="*/ 91 h 238"/>
              <a:gd name="T26" fmla="*/ 31 w 117"/>
              <a:gd name="T27" fmla="*/ 231 h 238"/>
              <a:gd name="T28" fmla="*/ 40 w 117"/>
              <a:gd name="T29" fmla="*/ 238 h 238"/>
              <a:gd name="T30" fmla="*/ 49 w 117"/>
              <a:gd name="T31" fmla="*/ 231 h 238"/>
              <a:gd name="T32" fmla="*/ 58 w 117"/>
              <a:gd name="T33" fmla="*/ 149 h 238"/>
              <a:gd name="T34" fmla="*/ 68 w 117"/>
              <a:gd name="T35" fmla="*/ 231 h 238"/>
              <a:gd name="T36" fmla="*/ 77 w 117"/>
              <a:gd name="T37" fmla="*/ 238 h 238"/>
              <a:gd name="T38" fmla="*/ 85 w 117"/>
              <a:gd name="T39" fmla="*/ 231 h 238"/>
              <a:gd name="T40" fmla="*/ 82 w 117"/>
              <a:gd name="T41" fmla="*/ 91 h 238"/>
              <a:gd name="T42" fmla="*/ 103 w 117"/>
              <a:gd name="T43" fmla="*/ 139 h 238"/>
              <a:gd name="T44" fmla="*/ 112 w 117"/>
              <a:gd name="T45" fmla="*/ 142 h 238"/>
              <a:gd name="T46" fmla="*/ 116 w 117"/>
              <a:gd name="T4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7" h="238">
                <a:moveTo>
                  <a:pt x="58" y="41"/>
                </a:moveTo>
                <a:cubicBezTo>
                  <a:pt x="70" y="41"/>
                  <a:pt x="79" y="32"/>
                  <a:pt x="79" y="20"/>
                </a:cubicBezTo>
                <a:cubicBezTo>
                  <a:pt x="79" y="9"/>
                  <a:pt x="70" y="0"/>
                  <a:pt x="58" y="0"/>
                </a:cubicBezTo>
                <a:cubicBezTo>
                  <a:pt x="47" y="0"/>
                  <a:pt x="38" y="9"/>
                  <a:pt x="38" y="20"/>
                </a:cubicBezTo>
                <a:cubicBezTo>
                  <a:pt x="38" y="32"/>
                  <a:pt x="47" y="41"/>
                  <a:pt x="58" y="41"/>
                </a:cubicBezTo>
                <a:close/>
                <a:moveTo>
                  <a:pt x="116" y="134"/>
                </a:moveTo>
                <a:cubicBezTo>
                  <a:pt x="116" y="135"/>
                  <a:pt x="96" y="73"/>
                  <a:pt x="92" y="65"/>
                </a:cubicBezTo>
                <a:cubicBezTo>
                  <a:pt x="88" y="56"/>
                  <a:pt x="79" y="51"/>
                  <a:pt x="58" y="51"/>
                </a:cubicBezTo>
                <a:cubicBezTo>
                  <a:pt x="38" y="51"/>
                  <a:pt x="29" y="56"/>
                  <a:pt x="25" y="65"/>
                </a:cubicBezTo>
                <a:cubicBezTo>
                  <a:pt x="20" y="73"/>
                  <a:pt x="1" y="135"/>
                  <a:pt x="1" y="134"/>
                </a:cubicBezTo>
                <a:cubicBezTo>
                  <a:pt x="0" y="137"/>
                  <a:pt x="2" y="141"/>
                  <a:pt x="5" y="142"/>
                </a:cubicBezTo>
                <a:cubicBezTo>
                  <a:pt x="9" y="143"/>
                  <a:pt x="12" y="142"/>
                  <a:pt x="14" y="139"/>
                </a:cubicBezTo>
                <a:cubicBezTo>
                  <a:pt x="35" y="91"/>
                  <a:pt x="35" y="91"/>
                  <a:pt x="35" y="91"/>
                </a:cubicBezTo>
                <a:cubicBezTo>
                  <a:pt x="35" y="91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8" y="235"/>
                  <a:pt x="49" y="231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5" y="231"/>
                </a:cubicBezTo>
                <a:cubicBezTo>
                  <a:pt x="85" y="231"/>
                  <a:pt x="82" y="91"/>
                  <a:pt x="82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2"/>
                  <a:pt x="108" y="143"/>
                  <a:pt x="112" y="142"/>
                </a:cubicBezTo>
                <a:cubicBezTo>
                  <a:pt x="115" y="141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73" name="Freeform 13">
            <a:extLst>
              <a:ext uri="{FF2B5EF4-FFF2-40B4-BE49-F238E27FC236}">
                <a16:creationId xmlns:a16="http://schemas.microsoft.com/office/drawing/2014/main" id="{4C33E710-3A7B-964F-A19B-9C6E5F9D88E8}"/>
              </a:ext>
            </a:extLst>
          </p:cNvPr>
          <p:cNvSpPr>
            <a:spLocks noEditPoints="1"/>
          </p:cNvSpPr>
          <p:nvPr/>
        </p:nvSpPr>
        <p:spPr bwMode="auto">
          <a:xfrm>
            <a:off x="568047" y="3952287"/>
            <a:ext cx="257754" cy="525176"/>
          </a:xfrm>
          <a:custGeom>
            <a:avLst/>
            <a:gdLst>
              <a:gd name="T0" fmla="*/ 59 w 117"/>
              <a:gd name="T1" fmla="*/ 41 h 238"/>
              <a:gd name="T2" fmla="*/ 79 w 117"/>
              <a:gd name="T3" fmla="*/ 21 h 238"/>
              <a:gd name="T4" fmla="*/ 59 w 117"/>
              <a:gd name="T5" fmla="*/ 0 h 238"/>
              <a:gd name="T6" fmla="*/ 38 w 117"/>
              <a:gd name="T7" fmla="*/ 21 h 238"/>
              <a:gd name="T8" fmla="*/ 59 w 117"/>
              <a:gd name="T9" fmla="*/ 41 h 238"/>
              <a:gd name="T10" fmla="*/ 116 w 117"/>
              <a:gd name="T11" fmla="*/ 134 h 238"/>
              <a:gd name="T12" fmla="*/ 92 w 117"/>
              <a:gd name="T13" fmla="*/ 64 h 238"/>
              <a:gd name="T14" fmla="*/ 59 w 117"/>
              <a:gd name="T15" fmla="*/ 51 h 238"/>
              <a:gd name="T16" fmla="*/ 25 w 117"/>
              <a:gd name="T17" fmla="*/ 64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4 w 117"/>
              <a:gd name="T25" fmla="*/ 91 h 238"/>
              <a:gd name="T26" fmla="*/ 20 w 117"/>
              <a:gd name="T27" fmla="*/ 175 h 238"/>
              <a:gd name="T28" fmla="*/ 33 w 117"/>
              <a:gd name="T29" fmla="*/ 175 h 238"/>
              <a:gd name="T30" fmla="*/ 31 w 117"/>
              <a:gd name="T31" fmla="*/ 231 h 238"/>
              <a:gd name="T32" fmla="*/ 40 w 117"/>
              <a:gd name="T33" fmla="*/ 238 h 238"/>
              <a:gd name="T34" fmla="*/ 49 w 117"/>
              <a:gd name="T35" fmla="*/ 231 h 238"/>
              <a:gd name="T36" fmla="*/ 55 w 117"/>
              <a:gd name="T37" fmla="*/ 175 h 238"/>
              <a:gd name="T38" fmla="*/ 62 w 117"/>
              <a:gd name="T39" fmla="*/ 175 h 238"/>
              <a:gd name="T40" fmla="*/ 68 w 117"/>
              <a:gd name="T41" fmla="*/ 231 h 238"/>
              <a:gd name="T42" fmla="*/ 77 w 117"/>
              <a:gd name="T43" fmla="*/ 238 h 238"/>
              <a:gd name="T44" fmla="*/ 86 w 117"/>
              <a:gd name="T45" fmla="*/ 231 h 238"/>
              <a:gd name="T46" fmla="*/ 84 w 117"/>
              <a:gd name="T47" fmla="*/ 175 h 238"/>
              <a:gd name="T48" fmla="*/ 97 w 117"/>
              <a:gd name="T49" fmla="*/ 175 h 238"/>
              <a:gd name="T50" fmla="*/ 83 w 117"/>
              <a:gd name="T51" fmla="*/ 91 h 238"/>
              <a:gd name="T52" fmla="*/ 103 w 117"/>
              <a:gd name="T53" fmla="*/ 139 h 238"/>
              <a:gd name="T54" fmla="*/ 112 w 117"/>
              <a:gd name="T55" fmla="*/ 142 h 238"/>
              <a:gd name="T56" fmla="*/ 116 w 117"/>
              <a:gd name="T5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7" h="238">
                <a:moveTo>
                  <a:pt x="59" y="41"/>
                </a:moveTo>
                <a:cubicBezTo>
                  <a:pt x="70" y="41"/>
                  <a:pt x="79" y="32"/>
                  <a:pt x="79" y="21"/>
                </a:cubicBezTo>
                <a:cubicBezTo>
                  <a:pt x="79" y="9"/>
                  <a:pt x="70" y="0"/>
                  <a:pt x="59" y="0"/>
                </a:cubicBezTo>
                <a:cubicBezTo>
                  <a:pt x="47" y="0"/>
                  <a:pt x="38" y="9"/>
                  <a:pt x="38" y="21"/>
                </a:cubicBezTo>
                <a:cubicBezTo>
                  <a:pt x="38" y="32"/>
                  <a:pt x="47" y="41"/>
                  <a:pt x="59" y="41"/>
                </a:cubicBezTo>
                <a:close/>
                <a:moveTo>
                  <a:pt x="116" y="134"/>
                </a:moveTo>
                <a:cubicBezTo>
                  <a:pt x="116" y="134"/>
                  <a:pt x="96" y="73"/>
                  <a:pt x="92" y="64"/>
                </a:cubicBezTo>
                <a:cubicBezTo>
                  <a:pt x="88" y="56"/>
                  <a:pt x="79" y="51"/>
                  <a:pt x="59" y="51"/>
                </a:cubicBezTo>
                <a:cubicBezTo>
                  <a:pt x="38" y="51"/>
                  <a:pt x="29" y="56"/>
                  <a:pt x="25" y="64"/>
                </a:cubicBezTo>
                <a:cubicBezTo>
                  <a:pt x="21" y="73"/>
                  <a:pt x="1" y="134"/>
                  <a:pt x="1" y="134"/>
                </a:cubicBezTo>
                <a:cubicBezTo>
                  <a:pt x="0" y="137"/>
                  <a:pt x="2" y="140"/>
                  <a:pt x="5" y="142"/>
                </a:cubicBezTo>
                <a:cubicBezTo>
                  <a:pt x="9" y="143"/>
                  <a:pt x="12" y="141"/>
                  <a:pt x="14" y="139"/>
                </a:cubicBezTo>
                <a:cubicBezTo>
                  <a:pt x="34" y="91"/>
                  <a:pt x="34" y="91"/>
                  <a:pt x="34" y="91"/>
                </a:cubicBezTo>
                <a:cubicBezTo>
                  <a:pt x="20" y="175"/>
                  <a:pt x="20" y="175"/>
                  <a:pt x="20" y="175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33" y="175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9" y="235"/>
                  <a:pt x="49" y="231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62" y="175"/>
                  <a:pt x="62" y="175"/>
                  <a:pt x="62" y="175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6" y="231"/>
                </a:cubicBezTo>
                <a:cubicBezTo>
                  <a:pt x="85" y="231"/>
                  <a:pt x="84" y="175"/>
                  <a:pt x="84" y="175"/>
                </a:cubicBezTo>
                <a:cubicBezTo>
                  <a:pt x="97" y="175"/>
                  <a:pt x="97" y="175"/>
                  <a:pt x="97" y="175"/>
                </a:cubicBezTo>
                <a:cubicBezTo>
                  <a:pt x="83" y="91"/>
                  <a:pt x="83" y="91"/>
                  <a:pt x="83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1"/>
                  <a:pt x="108" y="143"/>
                  <a:pt x="112" y="142"/>
                </a:cubicBezTo>
                <a:cubicBezTo>
                  <a:pt x="115" y="140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43" name="Google Shape;204;p33">
            <a:extLst>
              <a:ext uri="{FF2B5EF4-FFF2-40B4-BE49-F238E27FC236}">
                <a16:creationId xmlns:a16="http://schemas.microsoft.com/office/drawing/2014/main" id="{DF6B7E23-D600-D941-A90B-72DF8F00D203}"/>
              </a:ext>
            </a:extLst>
          </p:cNvPr>
          <p:cNvSpPr txBox="1">
            <a:spLocks/>
          </p:cNvSpPr>
          <p:nvPr/>
        </p:nvSpPr>
        <p:spPr>
          <a:xfrm>
            <a:off x="1" y="991537"/>
            <a:ext cx="9143999" cy="264650"/>
          </a:xfrm>
          <a:prstGeom prst="rect">
            <a:avLst/>
          </a:prstGeom>
          <a:solidFill>
            <a:srgbClr val="00B0F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b="1" dirty="0">
                <a:solidFill>
                  <a:schemeClr val="bg1"/>
                </a:solidFill>
                <a:latin typeface="Arial" panose="020B0604020202020204" pitchFamily="34" charset="0"/>
              </a:rPr>
              <a:t>Operación en campo II</a:t>
            </a: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54608E6F-38F1-5A4B-A31E-8357AC73A5EC}"/>
              </a:ext>
            </a:extLst>
          </p:cNvPr>
          <p:cNvSpPr/>
          <p:nvPr/>
        </p:nvSpPr>
        <p:spPr>
          <a:xfrm>
            <a:off x="1658677" y="272520"/>
            <a:ext cx="925690" cy="9256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1EA7BE5-5776-EE40-856A-5B4B3054B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7102" y="345279"/>
            <a:ext cx="659019" cy="659019"/>
          </a:xfrm>
          <a:prstGeom prst="rect">
            <a:avLst/>
          </a:prstGeom>
        </p:spPr>
      </p:pic>
      <p:sp>
        <p:nvSpPr>
          <p:cNvPr id="20" name="Freeform 35">
            <a:extLst>
              <a:ext uri="{FF2B5EF4-FFF2-40B4-BE49-F238E27FC236}">
                <a16:creationId xmlns:a16="http://schemas.microsoft.com/office/drawing/2014/main" id="{D6B04B49-8E08-8441-9533-91C070FF9ADB}"/>
              </a:ext>
            </a:extLst>
          </p:cNvPr>
          <p:cNvSpPr>
            <a:spLocks noEditPoints="1"/>
          </p:cNvSpPr>
          <p:nvPr/>
        </p:nvSpPr>
        <p:spPr bwMode="auto">
          <a:xfrm>
            <a:off x="7706774" y="3616850"/>
            <a:ext cx="250935" cy="500053"/>
          </a:xfrm>
          <a:custGeom>
            <a:avLst/>
            <a:gdLst>
              <a:gd name="T0" fmla="*/ 58 w 117"/>
              <a:gd name="T1" fmla="*/ 41 h 238"/>
              <a:gd name="T2" fmla="*/ 79 w 117"/>
              <a:gd name="T3" fmla="*/ 20 h 238"/>
              <a:gd name="T4" fmla="*/ 58 w 117"/>
              <a:gd name="T5" fmla="*/ 0 h 238"/>
              <a:gd name="T6" fmla="*/ 38 w 117"/>
              <a:gd name="T7" fmla="*/ 20 h 238"/>
              <a:gd name="T8" fmla="*/ 58 w 117"/>
              <a:gd name="T9" fmla="*/ 41 h 238"/>
              <a:gd name="T10" fmla="*/ 116 w 117"/>
              <a:gd name="T11" fmla="*/ 134 h 238"/>
              <a:gd name="T12" fmla="*/ 92 w 117"/>
              <a:gd name="T13" fmla="*/ 65 h 238"/>
              <a:gd name="T14" fmla="*/ 58 w 117"/>
              <a:gd name="T15" fmla="*/ 51 h 238"/>
              <a:gd name="T16" fmla="*/ 25 w 117"/>
              <a:gd name="T17" fmla="*/ 65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5 w 117"/>
              <a:gd name="T25" fmla="*/ 91 h 238"/>
              <a:gd name="T26" fmla="*/ 31 w 117"/>
              <a:gd name="T27" fmla="*/ 231 h 238"/>
              <a:gd name="T28" fmla="*/ 40 w 117"/>
              <a:gd name="T29" fmla="*/ 238 h 238"/>
              <a:gd name="T30" fmla="*/ 49 w 117"/>
              <a:gd name="T31" fmla="*/ 231 h 238"/>
              <a:gd name="T32" fmla="*/ 58 w 117"/>
              <a:gd name="T33" fmla="*/ 149 h 238"/>
              <a:gd name="T34" fmla="*/ 68 w 117"/>
              <a:gd name="T35" fmla="*/ 231 h 238"/>
              <a:gd name="T36" fmla="*/ 77 w 117"/>
              <a:gd name="T37" fmla="*/ 238 h 238"/>
              <a:gd name="T38" fmla="*/ 85 w 117"/>
              <a:gd name="T39" fmla="*/ 231 h 238"/>
              <a:gd name="T40" fmla="*/ 82 w 117"/>
              <a:gd name="T41" fmla="*/ 91 h 238"/>
              <a:gd name="T42" fmla="*/ 103 w 117"/>
              <a:gd name="T43" fmla="*/ 139 h 238"/>
              <a:gd name="T44" fmla="*/ 112 w 117"/>
              <a:gd name="T45" fmla="*/ 142 h 238"/>
              <a:gd name="T46" fmla="*/ 116 w 117"/>
              <a:gd name="T4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7" h="238">
                <a:moveTo>
                  <a:pt x="58" y="41"/>
                </a:moveTo>
                <a:cubicBezTo>
                  <a:pt x="70" y="41"/>
                  <a:pt x="79" y="32"/>
                  <a:pt x="79" y="20"/>
                </a:cubicBezTo>
                <a:cubicBezTo>
                  <a:pt x="79" y="9"/>
                  <a:pt x="70" y="0"/>
                  <a:pt x="58" y="0"/>
                </a:cubicBezTo>
                <a:cubicBezTo>
                  <a:pt x="47" y="0"/>
                  <a:pt x="38" y="9"/>
                  <a:pt x="38" y="20"/>
                </a:cubicBezTo>
                <a:cubicBezTo>
                  <a:pt x="38" y="32"/>
                  <a:pt x="47" y="41"/>
                  <a:pt x="58" y="41"/>
                </a:cubicBezTo>
                <a:close/>
                <a:moveTo>
                  <a:pt x="116" y="134"/>
                </a:moveTo>
                <a:cubicBezTo>
                  <a:pt x="116" y="135"/>
                  <a:pt x="96" y="73"/>
                  <a:pt x="92" y="65"/>
                </a:cubicBezTo>
                <a:cubicBezTo>
                  <a:pt x="88" y="56"/>
                  <a:pt x="79" y="51"/>
                  <a:pt x="58" y="51"/>
                </a:cubicBezTo>
                <a:cubicBezTo>
                  <a:pt x="38" y="51"/>
                  <a:pt x="29" y="56"/>
                  <a:pt x="25" y="65"/>
                </a:cubicBezTo>
                <a:cubicBezTo>
                  <a:pt x="20" y="73"/>
                  <a:pt x="1" y="135"/>
                  <a:pt x="1" y="134"/>
                </a:cubicBezTo>
                <a:cubicBezTo>
                  <a:pt x="0" y="137"/>
                  <a:pt x="2" y="141"/>
                  <a:pt x="5" y="142"/>
                </a:cubicBezTo>
                <a:cubicBezTo>
                  <a:pt x="9" y="143"/>
                  <a:pt x="12" y="142"/>
                  <a:pt x="14" y="139"/>
                </a:cubicBezTo>
                <a:cubicBezTo>
                  <a:pt x="35" y="91"/>
                  <a:pt x="35" y="91"/>
                  <a:pt x="35" y="91"/>
                </a:cubicBezTo>
                <a:cubicBezTo>
                  <a:pt x="35" y="91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8" y="235"/>
                  <a:pt x="49" y="231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5" y="231"/>
                </a:cubicBezTo>
                <a:cubicBezTo>
                  <a:pt x="85" y="231"/>
                  <a:pt x="82" y="91"/>
                  <a:pt x="82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2"/>
                  <a:pt x="108" y="143"/>
                  <a:pt x="112" y="142"/>
                </a:cubicBezTo>
                <a:cubicBezTo>
                  <a:pt x="115" y="141"/>
                  <a:pt x="117" y="137"/>
                  <a:pt x="116" y="134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21" name="Freeform 35">
            <a:extLst>
              <a:ext uri="{FF2B5EF4-FFF2-40B4-BE49-F238E27FC236}">
                <a16:creationId xmlns:a16="http://schemas.microsoft.com/office/drawing/2014/main" id="{697BE4FD-ED87-264F-8C51-9A7D54A738F9}"/>
              </a:ext>
            </a:extLst>
          </p:cNvPr>
          <p:cNvSpPr>
            <a:spLocks noEditPoints="1"/>
          </p:cNvSpPr>
          <p:nvPr/>
        </p:nvSpPr>
        <p:spPr bwMode="auto">
          <a:xfrm>
            <a:off x="6136507" y="3914911"/>
            <a:ext cx="250935" cy="500053"/>
          </a:xfrm>
          <a:custGeom>
            <a:avLst/>
            <a:gdLst>
              <a:gd name="T0" fmla="*/ 58 w 117"/>
              <a:gd name="T1" fmla="*/ 41 h 238"/>
              <a:gd name="T2" fmla="*/ 79 w 117"/>
              <a:gd name="T3" fmla="*/ 20 h 238"/>
              <a:gd name="T4" fmla="*/ 58 w 117"/>
              <a:gd name="T5" fmla="*/ 0 h 238"/>
              <a:gd name="T6" fmla="*/ 38 w 117"/>
              <a:gd name="T7" fmla="*/ 20 h 238"/>
              <a:gd name="T8" fmla="*/ 58 w 117"/>
              <a:gd name="T9" fmla="*/ 41 h 238"/>
              <a:gd name="T10" fmla="*/ 116 w 117"/>
              <a:gd name="T11" fmla="*/ 134 h 238"/>
              <a:gd name="T12" fmla="*/ 92 w 117"/>
              <a:gd name="T13" fmla="*/ 65 h 238"/>
              <a:gd name="T14" fmla="*/ 58 w 117"/>
              <a:gd name="T15" fmla="*/ 51 h 238"/>
              <a:gd name="T16" fmla="*/ 25 w 117"/>
              <a:gd name="T17" fmla="*/ 65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5 w 117"/>
              <a:gd name="T25" fmla="*/ 91 h 238"/>
              <a:gd name="T26" fmla="*/ 31 w 117"/>
              <a:gd name="T27" fmla="*/ 231 h 238"/>
              <a:gd name="T28" fmla="*/ 40 w 117"/>
              <a:gd name="T29" fmla="*/ 238 h 238"/>
              <a:gd name="T30" fmla="*/ 49 w 117"/>
              <a:gd name="T31" fmla="*/ 231 h 238"/>
              <a:gd name="T32" fmla="*/ 58 w 117"/>
              <a:gd name="T33" fmla="*/ 149 h 238"/>
              <a:gd name="T34" fmla="*/ 68 w 117"/>
              <a:gd name="T35" fmla="*/ 231 h 238"/>
              <a:gd name="T36" fmla="*/ 77 w 117"/>
              <a:gd name="T37" fmla="*/ 238 h 238"/>
              <a:gd name="T38" fmla="*/ 85 w 117"/>
              <a:gd name="T39" fmla="*/ 231 h 238"/>
              <a:gd name="T40" fmla="*/ 82 w 117"/>
              <a:gd name="T41" fmla="*/ 91 h 238"/>
              <a:gd name="T42" fmla="*/ 103 w 117"/>
              <a:gd name="T43" fmla="*/ 139 h 238"/>
              <a:gd name="T44" fmla="*/ 112 w 117"/>
              <a:gd name="T45" fmla="*/ 142 h 238"/>
              <a:gd name="T46" fmla="*/ 116 w 117"/>
              <a:gd name="T4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7" h="238">
                <a:moveTo>
                  <a:pt x="58" y="41"/>
                </a:moveTo>
                <a:cubicBezTo>
                  <a:pt x="70" y="41"/>
                  <a:pt x="79" y="32"/>
                  <a:pt x="79" y="20"/>
                </a:cubicBezTo>
                <a:cubicBezTo>
                  <a:pt x="79" y="9"/>
                  <a:pt x="70" y="0"/>
                  <a:pt x="58" y="0"/>
                </a:cubicBezTo>
                <a:cubicBezTo>
                  <a:pt x="47" y="0"/>
                  <a:pt x="38" y="9"/>
                  <a:pt x="38" y="20"/>
                </a:cubicBezTo>
                <a:cubicBezTo>
                  <a:pt x="38" y="32"/>
                  <a:pt x="47" y="41"/>
                  <a:pt x="58" y="41"/>
                </a:cubicBezTo>
                <a:close/>
                <a:moveTo>
                  <a:pt x="116" y="134"/>
                </a:moveTo>
                <a:cubicBezTo>
                  <a:pt x="116" y="135"/>
                  <a:pt x="96" y="73"/>
                  <a:pt x="92" y="65"/>
                </a:cubicBezTo>
                <a:cubicBezTo>
                  <a:pt x="88" y="56"/>
                  <a:pt x="79" y="51"/>
                  <a:pt x="58" y="51"/>
                </a:cubicBezTo>
                <a:cubicBezTo>
                  <a:pt x="38" y="51"/>
                  <a:pt x="29" y="56"/>
                  <a:pt x="25" y="65"/>
                </a:cubicBezTo>
                <a:cubicBezTo>
                  <a:pt x="20" y="73"/>
                  <a:pt x="1" y="135"/>
                  <a:pt x="1" y="134"/>
                </a:cubicBezTo>
                <a:cubicBezTo>
                  <a:pt x="0" y="137"/>
                  <a:pt x="2" y="141"/>
                  <a:pt x="5" y="142"/>
                </a:cubicBezTo>
                <a:cubicBezTo>
                  <a:pt x="9" y="143"/>
                  <a:pt x="12" y="142"/>
                  <a:pt x="14" y="139"/>
                </a:cubicBezTo>
                <a:cubicBezTo>
                  <a:pt x="35" y="91"/>
                  <a:pt x="35" y="91"/>
                  <a:pt x="35" y="91"/>
                </a:cubicBezTo>
                <a:cubicBezTo>
                  <a:pt x="35" y="91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8" y="235"/>
                  <a:pt x="49" y="231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5" y="231"/>
                </a:cubicBezTo>
                <a:cubicBezTo>
                  <a:pt x="85" y="231"/>
                  <a:pt x="82" y="91"/>
                  <a:pt x="82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2"/>
                  <a:pt x="108" y="143"/>
                  <a:pt x="112" y="142"/>
                </a:cubicBezTo>
                <a:cubicBezTo>
                  <a:pt x="115" y="141"/>
                  <a:pt x="117" y="137"/>
                  <a:pt x="116" y="134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AAC7B074-6FD3-CD4F-A9F8-8D6698585BD7}"/>
              </a:ext>
            </a:extLst>
          </p:cNvPr>
          <p:cNvSpPr>
            <a:spLocks noEditPoints="1"/>
          </p:cNvSpPr>
          <p:nvPr/>
        </p:nvSpPr>
        <p:spPr bwMode="auto">
          <a:xfrm>
            <a:off x="6832110" y="4216657"/>
            <a:ext cx="257754" cy="525176"/>
          </a:xfrm>
          <a:custGeom>
            <a:avLst/>
            <a:gdLst>
              <a:gd name="T0" fmla="*/ 59 w 117"/>
              <a:gd name="T1" fmla="*/ 41 h 238"/>
              <a:gd name="T2" fmla="*/ 79 w 117"/>
              <a:gd name="T3" fmla="*/ 21 h 238"/>
              <a:gd name="T4" fmla="*/ 59 w 117"/>
              <a:gd name="T5" fmla="*/ 0 h 238"/>
              <a:gd name="T6" fmla="*/ 38 w 117"/>
              <a:gd name="T7" fmla="*/ 21 h 238"/>
              <a:gd name="T8" fmla="*/ 59 w 117"/>
              <a:gd name="T9" fmla="*/ 41 h 238"/>
              <a:gd name="T10" fmla="*/ 116 w 117"/>
              <a:gd name="T11" fmla="*/ 134 h 238"/>
              <a:gd name="T12" fmla="*/ 92 w 117"/>
              <a:gd name="T13" fmla="*/ 64 h 238"/>
              <a:gd name="T14" fmla="*/ 59 w 117"/>
              <a:gd name="T15" fmla="*/ 51 h 238"/>
              <a:gd name="T16" fmla="*/ 25 w 117"/>
              <a:gd name="T17" fmla="*/ 64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4 w 117"/>
              <a:gd name="T25" fmla="*/ 91 h 238"/>
              <a:gd name="T26" fmla="*/ 20 w 117"/>
              <a:gd name="T27" fmla="*/ 175 h 238"/>
              <a:gd name="T28" fmla="*/ 33 w 117"/>
              <a:gd name="T29" fmla="*/ 175 h 238"/>
              <a:gd name="T30" fmla="*/ 31 w 117"/>
              <a:gd name="T31" fmla="*/ 231 h 238"/>
              <a:gd name="T32" fmla="*/ 40 w 117"/>
              <a:gd name="T33" fmla="*/ 238 h 238"/>
              <a:gd name="T34" fmla="*/ 49 w 117"/>
              <a:gd name="T35" fmla="*/ 231 h 238"/>
              <a:gd name="T36" fmla="*/ 55 w 117"/>
              <a:gd name="T37" fmla="*/ 175 h 238"/>
              <a:gd name="T38" fmla="*/ 62 w 117"/>
              <a:gd name="T39" fmla="*/ 175 h 238"/>
              <a:gd name="T40" fmla="*/ 68 w 117"/>
              <a:gd name="T41" fmla="*/ 231 h 238"/>
              <a:gd name="T42" fmla="*/ 77 w 117"/>
              <a:gd name="T43" fmla="*/ 238 h 238"/>
              <a:gd name="T44" fmla="*/ 86 w 117"/>
              <a:gd name="T45" fmla="*/ 231 h 238"/>
              <a:gd name="T46" fmla="*/ 84 w 117"/>
              <a:gd name="T47" fmla="*/ 175 h 238"/>
              <a:gd name="T48" fmla="*/ 97 w 117"/>
              <a:gd name="T49" fmla="*/ 175 h 238"/>
              <a:gd name="T50" fmla="*/ 83 w 117"/>
              <a:gd name="T51" fmla="*/ 91 h 238"/>
              <a:gd name="T52" fmla="*/ 103 w 117"/>
              <a:gd name="T53" fmla="*/ 139 h 238"/>
              <a:gd name="T54" fmla="*/ 112 w 117"/>
              <a:gd name="T55" fmla="*/ 142 h 238"/>
              <a:gd name="T56" fmla="*/ 116 w 117"/>
              <a:gd name="T5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7" h="238">
                <a:moveTo>
                  <a:pt x="59" y="41"/>
                </a:moveTo>
                <a:cubicBezTo>
                  <a:pt x="70" y="41"/>
                  <a:pt x="79" y="32"/>
                  <a:pt x="79" y="21"/>
                </a:cubicBezTo>
                <a:cubicBezTo>
                  <a:pt x="79" y="9"/>
                  <a:pt x="70" y="0"/>
                  <a:pt x="59" y="0"/>
                </a:cubicBezTo>
                <a:cubicBezTo>
                  <a:pt x="47" y="0"/>
                  <a:pt x="38" y="9"/>
                  <a:pt x="38" y="21"/>
                </a:cubicBezTo>
                <a:cubicBezTo>
                  <a:pt x="38" y="32"/>
                  <a:pt x="47" y="41"/>
                  <a:pt x="59" y="41"/>
                </a:cubicBezTo>
                <a:close/>
                <a:moveTo>
                  <a:pt x="116" y="134"/>
                </a:moveTo>
                <a:cubicBezTo>
                  <a:pt x="116" y="134"/>
                  <a:pt x="96" y="73"/>
                  <a:pt x="92" y="64"/>
                </a:cubicBezTo>
                <a:cubicBezTo>
                  <a:pt x="88" y="56"/>
                  <a:pt x="79" y="51"/>
                  <a:pt x="59" y="51"/>
                </a:cubicBezTo>
                <a:cubicBezTo>
                  <a:pt x="38" y="51"/>
                  <a:pt x="29" y="56"/>
                  <a:pt x="25" y="64"/>
                </a:cubicBezTo>
                <a:cubicBezTo>
                  <a:pt x="21" y="73"/>
                  <a:pt x="1" y="134"/>
                  <a:pt x="1" y="134"/>
                </a:cubicBezTo>
                <a:cubicBezTo>
                  <a:pt x="0" y="137"/>
                  <a:pt x="2" y="140"/>
                  <a:pt x="5" y="142"/>
                </a:cubicBezTo>
                <a:cubicBezTo>
                  <a:pt x="9" y="143"/>
                  <a:pt x="12" y="141"/>
                  <a:pt x="14" y="139"/>
                </a:cubicBezTo>
                <a:cubicBezTo>
                  <a:pt x="34" y="91"/>
                  <a:pt x="34" y="91"/>
                  <a:pt x="34" y="91"/>
                </a:cubicBezTo>
                <a:cubicBezTo>
                  <a:pt x="20" y="175"/>
                  <a:pt x="20" y="175"/>
                  <a:pt x="20" y="175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33" y="175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9" y="235"/>
                  <a:pt x="49" y="231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62" y="175"/>
                  <a:pt x="62" y="175"/>
                  <a:pt x="62" y="175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6" y="231"/>
                </a:cubicBezTo>
                <a:cubicBezTo>
                  <a:pt x="85" y="231"/>
                  <a:pt x="84" y="175"/>
                  <a:pt x="84" y="175"/>
                </a:cubicBezTo>
                <a:cubicBezTo>
                  <a:pt x="97" y="175"/>
                  <a:pt x="97" y="175"/>
                  <a:pt x="97" y="175"/>
                </a:cubicBezTo>
                <a:cubicBezTo>
                  <a:pt x="83" y="91"/>
                  <a:pt x="83" y="91"/>
                  <a:pt x="83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1"/>
                  <a:pt x="108" y="143"/>
                  <a:pt x="112" y="142"/>
                </a:cubicBezTo>
                <a:cubicBezTo>
                  <a:pt x="115" y="140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F5F1DB91-295B-8744-9550-9990EF6093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6168" y="112853"/>
            <a:ext cx="1217199" cy="73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6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787FDA94-10B4-43FB-BFAB-4BF30CC0FA85}"/>
              </a:ext>
            </a:extLst>
          </p:cNvPr>
          <p:cNvSpPr txBox="1"/>
          <p:nvPr/>
        </p:nvSpPr>
        <p:spPr>
          <a:xfrm>
            <a:off x="0" y="529254"/>
            <a:ext cx="9143999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700" spc="23" dirty="0" err="1">
                <a:solidFill>
                  <a:schemeClr val="bg1"/>
                </a:solidFill>
                <a:latin typeface="+mj-lt"/>
              </a:rPr>
              <a:t>Equipo</a:t>
            </a:r>
            <a:r>
              <a:rPr lang="en-US" sz="2700" spc="23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700" b="1" spc="23" dirty="0">
                <a:solidFill>
                  <a:schemeClr val="bg1"/>
                </a:solidFill>
                <a:latin typeface="+mj-lt"/>
              </a:rPr>
              <a:t>100% </a:t>
            </a:r>
            <a:r>
              <a:rPr lang="en-US" sz="2700" spc="23" dirty="0">
                <a:solidFill>
                  <a:schemeClr val="bg1"/>
                </a:solidFill>
                <a:latin typeface="+mj-lt"/>
              </a:rPr>
              <a:t>Municipio</a:t>
            </a: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id="{151A6761-2D7B-354E-8A76-BA8E4FD190B1}"/>
              </a:ext>
            </a:extLst>
          </p:cNvPr>
          <p:cNvSpPr txBox="1"/>
          <p:nvPr/>
        </p:nvSpPr>
        <p:spPr>
          <a:xfrm>
            <a:off x="4621764" y="1718470"/>
            <a:ext cx="33845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s-CO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AUXILIAR DE CAMPO </a:t>
            </a:r>
          </a:p>
          <a:p>
            <a:pPr algn="just" font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Apoyo operativo  del proyecto de gestión catastral multipropósito </a:t>
            </a:r>
          </a:p>
          <a:p>
            <a:pPr algn="just" fontAlgn="ctr"/>
            <a:r>
              <a:rPr lang="es-CO" sz="1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PERFIL: </a:t>
            </a:r>
          </a:p>
          <a:p>
            <a:pPr algn="just" font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Cuatro (4) semestres de formación profesional o título de técnico en Administración Agrícola, Administración Agropecuaria, Administración Pública, Administrador Empresas, Agrología, Agronomía, Arquitectura, Biología, Cartografía, Ecología, Economía, Geografía, Geología, Gestión de Recursos Naturales y afines.</a:t>
            </a:r>
          </a:p>
        </p:txBody>
      </p:sp>
      <p:sp>
        <p:nvSpPr>
          <p:cNvPr id="44" name="Cheurón 43">
            <a:extLst>
              <a:ext uri="{FF2B5EF4-FFF2-40B4-BE49-F238E27FC236}">
                <a16:creationId xmlns:a16="http://schemas.microsoft.com/office/drawing/2014/main" id="{46375AFB-88FA-D34D-8988-B17828530C89}"/>
              </a:ext>
            </a:extLst>
          </p:cNvPr>
          <p:cNvSpPr/>
          <p:nvPr/>
        </p:nvSpPr>
        <p:spPr>
          <a:xfrm>
            <a:off x="4437861" y="1771635"/>
            <a:ext cx="197431" cy="197431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70" name="Freeform 35">
            <a:extLst>
              <a:ext uri="{FF2B5EF4-FFF2-40B4-BE49-F238E27FC236}">
                <a16:creationId xmlns:a16="http://schemas.microsoft.com/office/drawing/2014/main" id="{F0FCD388-E747-9F48-892A-092567FC9C06}"/>
              </a:ext>
            </a:extLst>
          </p:cNvPr>
          <p:cNvSpPr>
            <a:spLocks noEditPoints="1"/>
          </p:cNvSpPr>
          <p:nvPr/>
        </p:nvSpPr>
        <p:spPr bwMode="auto">
          <a:xfrm>
            <a:off x="3320558" y="2321723"/>
            <a:ext cx="250935" cy="500053"/>
          </a:xfrm>
          <a:custGeom>
            <a:avLst/>
            <a:gdLst>
              <a:gd name="T0" fmla="*/ 58 w 117"/>
              <a:gd name="T1" fmla="*/ 41 h 238"/>
              <a:gd name="T2" fmla="*/ 79 w 117"/>
              <a:gd name="T3" fmla="*/ 20 h 238"/>
              <a:gd name="T4" fmla="*/ 58 w 117"/>
              <a:gd name="T5" fmla="*/ 0 h 238"/>
              <a:gd name="T6" fmla="*/ 38 w 117"/>
              <a:gd name="T7" fmla="*/ 20 h 238"/>
              <a:gd name="T8" fmla="*/ 58 w 117"/>
              <a:gd name="T9" fmla="*/ 41 h 238"/>
              <a:gd name="T10" fmla="*/ 116 w 117"/>
              <a:gd name="T11" fmla="*/ 134 h 238"/>
              <a:gd name="T12" fmla="*/ 92 w 117"/>
              <a:gd name="T13" fmla="*/ 65 h 238"/>
              <a:gd name="T14" fmla="*/ 58 w 117"/>
              <a:gd name="T15" fmla="*/ 51 h 238"/>
              <a:gd name="T16" fmla="*/ 25 w 117"/>
              <a:gd name="T17" fmla="*/ 65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5 w 117"/>
              <a:gd name="T25" fmla="*/ 91 h 238"/>
              <a:gd name="T26" fmla="*/ 31 w 117"/>
              <a:gd name="T27" fmla="*/ 231 h 238"/>
              <a:gd name="T28" fmla="*/ 40 w 117"/>
              <a:gd name="T29" fmla="*/ 238 h 238"/>
              <a:gd name="T30" fmla="*/ 49 w 117"/>
              <a:gd name="T31" fmla="*/ 231 h 238"/>
              <a:gd name="T32" fmla="*/ 58 w 117"/>
              <a:gd name="T33" fmla="*/ 149 h 238"/>
              <a:gd name="T34" fmla="*/ 68 w 117"/>
              <a:gd name="T35" fmla="*/ 231 h 238"/>
              <a:gd name="T36" fmla="*/ 77 w 117"/>
              <a:gd name="T37" fmla="*/ 238 h 238"/>
              <a:gd name="T38" fmla="*/ 85 w 117"/>
              <a:gd name="T39" fmla="*/ 231 h 238"/>
              <a:gd name="T40" fmla="*/ 82 w 117"/>
              <a:gd name="T41" fmla="*/ 91 h 238"/>
              <a:gd name="T42" fmla="*/ 103 w 117"/>
              <a:gd name="T43" fmla="*/ 139 h 238"/>
              <a:gd name="T44" fmla="*/ 112 w 117"/>
              <a:gd name="T45" fmla="*/ 142 h 238"/>
              <a:gd name="T46" fmla="*/ 116 w 117"/>
              <a:gd name="T4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7" h="238">
                <a:moveTo>
                  <a:pt x="58" y="41"/>
                </a:moveTo>
                <a:cubicBezTo>
                  <a:pt x="70" y="41"/>
                  <a:pt x="79" y="32"/>
                  <a:pt x="79" y="20"/>
                </a:cubicBezTo>
                <a:cubicBezTo>
                  <a:pt x="79" y="9"/>
                  <a:pt x="70" y="0"/>
                  <a:pt x="58" y="0"/>
                </a:cubicBezTo>
                <a:cubicBezTo>
                  <a:pt x="47" y="0"/>
                  <a:pt x="38" y="9"/>
                  <a:pt x="38" y="20"/>
                </a:cubicBezTo>
                <a:cubicBezTo>
                  <a:pt x="38" y="32"/>
                  <a:pt x="47" y="41"/>
                  <a:pt x="58" y="41"/>
                </a:cubicBezTo>
                <a:close/>
                <a:moveTo>
                  <a:pt x="116" y="134"/>
                </a:moveTo>
                <a:cubicBezTo>
                  <a:pt x="116" y="135"/>
                  <a:pt x="96" y="73"/>
                  <a:pt x="92" y="65"/>
                </a:cubicBezTo>
                <a:cubicBezTo>
                  <a:pt x="88" y="56"/>
                  <a:pt x="79" y="51"/>
                  <a:pt x="58" y="51"/>
                </a:cubicBezTo>
                <a:cubicBezTo>
                  <a:pt x="38" y="51"/>
                  <a:pt x="29" y="56"/>
                  <a:pt x="25" y="65"/>
                </a:cubicBezTo>
                <a:cubicBezTo>
                  <a:pt x="20" y="73"/>
                  <a:pt x="1" y="135"/>
                  <a:pt x="1" y="134"/>
                </a:cubicBezTo>
                <a:cubicBezTo>
                  <a:pt x="0" y="137"/>
                  <a:pt x="2" y="141"/>
                  <a:pt x="5" y="142"/>
                </a:cubicBezTo>
                <a:cubicBezTo>
                  <a:pt x="9" y="143"/>
                  <a:pt x="12" y="142"/>
                  <a:pt x="14" y="139"/>
                </a:cubicBezTo>
                <a:cubicBezTo>
                  <a:pt x="35" y="91"/>
                  <a:pt x="35" y="91"/>
                  <a:pt x="35" y="91"/>
                </a:cubicBezTo>
                <a:cubicBezTo>
                  <a:pt x="35" y="91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8" y="235"/>
                  <a:pt x="49" y="231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5" y="231"/>
                </a:cubicBezTo>
                <a:cubicBezTo>
                  <a:pt x="85" y="231"/>
                  <a:pt x="82" y="91"/>
                  <a:pt x="82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2"/>
                  <a:pt x="108" y="143"/>
                  <a:pt x="112" y="142"/>
                </a:cubicBezTo>
                <a:cubicBezTo>
                  <a:pt x="115" y="141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71" name="Freeform 13">
            <a:extLst>
              <a:ext uri="{FF2B5EF4-FFF2-40B4-BE49-F238E27FC236}">
                <a16:creationId xmlns:a16="http://schemas.microsoft.com/office/drawing/2014/main" id="{DDB8E2CA-3789-B847-BC9D-7F57232E10CF}"/>
              </a:ext>
            </a:extLst>
          </p:cNvPr>
          <p:cNvSpPr>
            <a:spLocks noEditPoints="1"/>
          </p:cNvSpPr>
          <p:nvPr/>
        </p:nvSpPr>
        <p:spPr bwMode="auto">
          <a:xfrm>
            <a:off x="2594749" y="2751408"/>
            <a:ext cx="257754" cy="525176"/>
          </a:xfrm>
          <a:custGeom>
            <a:avLst/>
            <a:gdLst>
              <a:gd name="T0" fmla="*/ 59 w 117"/>
              <a:gd name="T1" fmla="*/ 41 h 238"/>
              <a:gd name="T2" fmla="*/ 79 w 117"/>
              <a:gd name="T3" fmla="*/ 21 h 238"/>
              <a:gd name="T4" fmla="*/ 59 w 117"/>
              <a:gd name="T5" fmla="*/ 0 h 238"/>
              <a:gd name="T6" fmla="*/ 38 w 117"/>
              <a:gd name="T7" fmla="*/ 21 h 238"/>
              <a:gd name="T8" fmla="*/ 59 w 117"/>
              <a:gd name="T9" fmla="*/ 41 h 238"/>
              <a:gd name="T10" fmla="*/ 116 w 117"/>
              <a:gd name="T11" fmla="*/ 134 h 238"/>
              <a:gd name="T12" fmla="*/ 92 w 117"/>
              <a:gd name="T13" fmla="*/ 64 h 238"/>
              <a:gd name="T14" fmla="*/ 59 w 117"/>
              <a:gd name="T15" fmla="*/ 51 h 238"/>
              <a:gd name="T16" fmla="*/ 25 w 117"/>
              <a:gd name="T17" fmla="*/ 64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4 w 117"/>
              <a:gd name="T25" fmla="*/ 91 h 238"/>
              <a:gd name="T26" fmla="*/ 20 w 117"/>
              <a:gd name="T27" fmla="*/ 175 h 238"/>
              <a:gd name="T28" fmla="*/ 33 w 117"/>
              <a:gd name="T29" fmla="*/ 175 h 238"/>
              <a:gd name="T30" fmla="*/ 31 w 117"/>
              <a:gd name="T31" fmla="*/ 231 h 238"/>
              <a:gd name="T32" fmla="*/ 40 w 117"/>
              <a:gd name="T33" fmla="*/ 238 h 238"/>
              <a:gd name="T34" fmla="*/ 49 w 117"/>
              <a:gd name="T35" fmla="*/ 231 h 238"/>
              <a:gd name="T36" fmla="*/ 55 w 117"/>
              <a:gd name="T37" fmla="*/ 175 h 238"/>
              <a:gd name="T38" fmla="*/ 62 w 117"/>
              <a:gd name="T39" fmla="*/ 175 h 238"/>
              <a:gd name="T40" fmla="*/ 68 w 117"/>
              <a:gd name="T41" fmla="*/ 231 h 238"/>
              <a:gd name="T42" fmla="*/ 77 w 117"/>
              <a:gd name="T43" fmla="*/ 238 h 238"/>
              <a:gd name="T44" fmla="*/ 86 w 117"/>
              <a:gd name="T45" fmla="*/ 231 h 238"/>
              <a:gd name="T46" fmla="*/ 84 w 117"/>
              <a:gd name="T47" fmla="*/ 175 h 238"/>
              <a:gd name="T48" fmla="*/ 97 w 117"/>
              <a:gd name="T49" fmla="*/ 175 h 238"/>
              <a:gd name="T50" fmla="*/ 83 w 117"/>
              <a:gd name="T51" fmla="*/ 91 h 238"/>
              <a:gd name="T52" fmla="*/ 103 w 117"/>
              <a:gd name="T53" fmla="*/ 139 h 238"/>
              <a:gd name="T54" fmla="*/ 112 w 117"/>
              <a:gd name="T55" fmla="*/ 142 h 238"/>
              <a:gd name="T56" fmla="*/ 116 w 117"/>
              <a:gd name="T5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7" h="238">
                <a:moveTo>
                  <a:pt x="59" y="41"/>
                </a:moveTo>
                <a:cubicBezTo>
                  <a:pt x="70" y="41"/>
                  <a:pt x="79" y="32"/>
                  <a:pt x="79" y="21"/>
                </a:cubicBezTo>
                <a:cubicBezTo>
                  <a:pt x="79" y="9"/>
                  <a:pt x="70" y="0"/>
                  <a:pt x="59" y="0"/>
                </a:cubicBezTo>
                <a:cubicBezTo>
                  <a:pt x="47" y="0"/>
                  <a:pt x="38" y="9"/>
                  <a:pt x="38" y="21"/>
                </a:cubicBezTo>
                <a:cubicBezTo>
                  <a:pt x="38" y="32"/>
                  <a:pt x="47" y="41"/>
                  <a:pt x="59" y="41"/>
                </a:cubicBezTo>
                <a:close/>
                <a:moveTo>
                  <a:pt x="116" y="134"/>
                </a:moveTo>
                <a:cubicBezTo>
                  <a:pt x="116" y="134"/>
                  <a:pt x="96" y="73"/>
                  <a:pt x="92" y="64"/>
                </a:cubicBezTo>
                <a:cubicBezTo>
                  <a:pt x="88" y="56"/>
                  <a:pt x="79" y="51"/>
                  <a:pt x="59" y="51"/>
                </a:cubicBezTo>
                <a:cubicBezTo>
                  <a:pt x="38" y="51"/>
                  <a:pt x="29" y="56"/>
                  <a:pt x="25" y="64"/>
                </a:cubicBezTo>
                <a:cubicBezTo>
                  <a:pt x="21" y="73"/>
                  <a:pt x="1" y="134"/>
                  <a:pt x="1" y="134"/>
                </a:cubicBezTo>
                <a:cubicBezTo>
                  <a:pt x="0" y="137"/>
                  <a:pt x="2" y="140"/>
                  <a:pt x="5" y="142"/>
                </a:cubicBezTo>
                <a:cubicBezTo>
                  <a:pt x="9" y="143"/>
                  <a:pt x="12" y="141"/>
                  <a:pt x="14" y="139"/>
                </a:cubicBezTo>
                <a:cubicBezTo>
                  <a:pt x="34" y="91"/>
                  <a:pt x="34" y="91"/>
                  <a:pt x="34" y="91"/>
                </a:cubicBezTo>
                <a:cubicBezTo>
                  <a:pt x="20" y="175"/>
                  <a:pt x="20" y="175"/>
                  <a:pt x="20" y="175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33" y="175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9" y="235"/>
                  <a:pt x="49" y="231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62" y="175"/>
                  <a:pt x="62" y="175"/>
                  <a:pt x="62" y="175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6" y="231"/>
                </a:cubicBezTo>
                <a:cubicBezTo>
                  <a:pt x="85" y="231"/>
                  <a:pt x="84" y="175"/>
                  <a:pt x="84" y="175"/>
                </a:cubicBezTo>
                <a:cubicBezTo>
                  <a:pt x="97" y="175"/>
                  <a:pt x="97" y="175"/>
                  <a:pt x="97" y="175"/>
                </a:cubicBezTo>
                <a:cubicBezTo>
                  <a:pt x="83" y="91"/>
                  <a:pt x="83" y="91"/>
                  <a:pt x="83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1"/>
                  <a:pt x="108" y="143"/>
                  <a:pt x="112" y="142"/>
                </a:cubicBezTo>
                <a:cubicBezTo>
                  <a:pt x="115" y="140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72" name="Freeform 35">
            <a:extLst>
              <a:ext uri="{FF2B5EF4-FFF2-40B4-BE49-F238E27FC236}">
                <a16:creationId xmlns:a16="http://schemas.microsoft.com/office/drawing/2014/main" id="{5F094CF5-CC53-A84C-9427-164204A90A89}"/>
              </a:ext>
            </a:extLst>
          </p:cNvPr>
          <p:cNvSpPr>
            <a:spLocks noEditPoints="1"/>
          </p:cNvSpPr>
          <p:nvPr/>
        </p:nvSpPr>
        <p:spPr bwMode="auto">
          <a:xfrm>
            <a:off x="1750291" y="2619784"/>
            <a:ext cx="250935" cy="500053"/>
          </a:xfrm>
          <a:custGeom>
            <a:avLst/>
            <a:gdLst>
              <a:gd name="T0" fmla="*/ 58 w 117"/>
              <a:gd name="T1" fmla="*/ 41 h 238"/>
              <a:gd name="T2" fmla="*/ 79 w 117"/>
              <a:gd name="T3" fmla="*/ 20 h 238"/>
              <a:gd name="T4" fmla="*/ 58 w 117"/>
              <a:gd name="T5" fmla="*/ 0 h 238"/>
              <a:gd name="T6" fmla="*/ 38 w 117"/>
              <a:gd name="T7" fmla="*/ 20 h 238"/>
              <a:gd name="T8" fmla="*/ 58 w 117"/>
              <a:gd name="T9" fmla="*/ 41 h 238"/>
              <a:gd name="T10" fmla="*/ 116 w 117"/>
              <a:gd name="T11" fmla="*/ 134 h 238"/>
              <a:gd name="T12" fmla="*/ 92 w 117"/>
              <a:gd name="T13" fmla="*/ 65 h 238"/>
              <a:gd name="T14" fmla="*/ 58 w 117"/>
              <a:gd name="T15" fmla="*/ 51 h 238"/>
              <a:gd name="T16" fmla="*/ 25 w 117"/>
              <a:gd name="T17" fmla="*/ 65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5 w 117"/>
              <a:gd name="T25" fmla="*/ 91 h 238"/>
              <a:gd name="T26" fmla="*/ 31 w 117"/>
              <a:gd name="T27" fmla="*/ 231 h 238"/>
              <a:gd name="T28" fmla="*/ 40 w 117"/>
              <a:gd name="T29" fmla="*/ 238 h 238"/>
              <a:gd name="T30" fmla="*/ 49 w 117"/>
              <a:gd name="T31" fmla="*/ 231 h 238"/>
              <a:gd name="T32" fmla="*/ 58 w 117"/>
              <a:gd name="T33" fmla="*/ 149 h 238"/>
              <a:gd name="T34" fmla="*/ 68 w 117"/>
              <a:gd name="T35" fmla="*/ 231 h 238"/>
              <a:gd name="T36" fmla="*/ 77 w 117"/>
              <a:gd name="T37" fmla="*/ 238 h 238"/>
              <a:gd name="T38" fmla="*/ 85 w 117"/>
              <a:gd name="T39" fmla="*/ 231 h 238"/>
              <a:gd name="T40" fmla="*/ 82 w 117"/>
              <a:gd name="T41" fmla="*/ 91 h 238"/>
              <a:gd name="T42" fmla="*/ 103 w 117"/>
              <a:gd name="T43" fmla="*/ 139 h 238"/>
              <a:gd name="T44" fmla="*/ 112 w 117"/>
              <a:gd name="T45" fmla="*/ 142 h 238"/>
              <a:gd name="T46" fmla="*/ 116 w 117"/>
              <a:gd name="T4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7" h="238">
                <a:moveTo>
                  <a:pt x="58" y="41"/>
                </a:moveTo>
                <a:cubicBezTo>
                  <a:pt x="70" y="41"/>
                  <a:pt x="79" y="32"/>
                  <a:pt x="79" y="20"/>
                </a:cubicBezTo>
                <a:cubicBezTo>
                  <a:pt x="79" y="9"/>
                  <a:pt x="70" y="0"/>
                  <a:pt x="58" y="0"/>
                </a:cubicBezTo>
                <a:cubicBezTo>
                  <a:pt x="47" y="0"/>
                  <a:pt x="38" y="9"/>
                  <a:pt x="38" y="20"/>
                </a:cubicBezTo>
                <a:cubicBezTo>
                  <a:pt x="38" y="32"/>
                  <a:pt x="47" y="41"/>
                  <a:pt x="58" y="41"/>
                </a:cubicBezTo>
                <a:close/>
                <a:moveTo>
                  <a:pt x="116" y="134"/>
                </a:moveTo>
                <a:cubicBezTo>
                  <a:pt x="116" y="135"/>
                  <a:pt x="96" y="73"/>
                  <a:pt x="92" y="65"/>
                </a:cubicBezTo>
                <a:cubicBezTo>
                  <a:pt x="88" y="56"/>
                  <a:pt x="79" y="51"/>
                  <a:pt x="58" y="51"/>
                </a:cubicBezTo>
                <a:cubicBezTo>
                  <a:pt x="38" y="51"/>
                  <a:pt x="29" y="56"/>
                  <a:pt x="25" y="65"/>
                </a:cubicBezTo>
                <a:cubicBezTo>
                  <a:pt x="20" y="73"/>
                  <a:pt x="1" y="135"/>
                  <a:pt x="1" y="134"/>
                </a:cubicBezTo>
                <a:cubicBezTo>
                  <a:pt x="0" y="137"/>
                  <a:pt x="2" y="141"/>
                  <a:pt x="5" y="142"/>
                </a:cubicBezTo>
                <a:cubicBezTo>
                  <a:pt x="9" y="143"/>
                  <a:pt x="12" y="142"/>
                  <a:pt x="14" y="139"/>
                </a:cubicBezTo>
                <a:cubicBezTo>
                  <a:pt x="35" y="91"/>
                  <a:pt x="35" y="91"/>
                  <a:pt x="35" y="91"/>
                </a:cubicBezTo>
                <a:cubicBezTo>
                  <a:pt x="35" y="91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8" y="235"/>
                  <a:pt x="49" y="231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5" y="231"/>
                </a:cubicBezTo>
                <a:cubicBezTo>
                  <a:pt x="85" y="231"/>
                  <a:pt x="82" y="91"/>
                  <a:pt x="82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2"/>
                  <a:pt x="108" y="143"/>
                  <a:pt x="112" y="142"/>
                </a:cubicBezTo>
                <a:cubicBezTo>
                  <a:pt x="115" y="141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73" name="Freeform 13">
            <a:extLst>
              <a:ext uri="{FF2B5EF4-FFF2-40B4-BE49-F238E27FC236}">
                <a16:creationId xmlns:a16="http://schemas.microsoft.com/office/drawing/2014/main" id="{4C33E710-3A7B-964F-A19B-9C6E5F9D88E8}"/>
              </a:ext>
            </a:extLst>
          </p:cNvPr>
          <p:cNvSpPr>
            <a:spLocks noEditPoints="1"/>
          </p:cNvSpPr>
          <p:nvPr/>
        </p:nvSpPr>
        <p:spPr bwMode="auto">
          <a:xfrm>
            <a:off x="1338621" y="2168062"/>
            <a:ext cx="257754" cy="525176"/>
          </a:xfrm>
          <a:custGeom>
            <a:avLst/>
            <a:gdLst>
              <a:gd name="T0" fmla="*/ 59 w 117"/>
              <a:gd name="T1" fmla="*/ 41 h 238"/>
              <a:gd name="T2" fmla="*/ 79 w 117"/>
              <a:gd name="T3" fmla="*/ 21 h 238"/>
              <a:gd name="T4" fmla="*/ 59 w 117"/>
              <a:gd name="T5" fmla="*/ 0 h 238"/>
              <a:gd name="T6" fmla="*/ 38 w 117"/>
              <a:gd name="T7" fmla="*/ 21 h 238"/>
              <a:gd name="T8" fmla="*/ 59 w 117"/>
              <a:gd name="T9" fmla="*/ 41 h 238"/>
              <a:gd name="T10" fmla="*/ 116 w 117"/>
              <a:gd name="T11" fmla="*/ 134 h 238"/>
              <a:gd name="T12" fmla="*/ 92 w 117"/>
              <a:gd name="T13" fmla="*/ 64 h 238"/>
              <a:gd name="T14" fmla="*/ 59 w 117"/>
              <a:gd name="T15" fmla="*/ 51 h 238"/>
              <a:gd name="T16" fmla="*/ 25 w 117"/>
              <a:gd name="T17" fmla="*/ 64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4 w 117"/>
              <a:gd name="T25" fmla="*/ 91 h 238"/>
              <a:gd name="T26" fmla="*/ 20 w 117"/>
              <a:gd name="T27" fmla="*/ 175 h 238"/>
              <a:gd name="T28" fmla="*/ 33 w 117"/>
              <a:gd name="T29" fmla="*/ 175 h 238"/>
              <a:gd name="T30" fmla="*/ 31 w 117"/>
              <a:gd name="T31" fmla="*/ 231 h 238"/>
              <a:gd name="T32" fmla="*/ 40 w 117"/>
              <a:gd name="T33" fmla="*/ 238 h 238"/>
              <a:gd name="T34" fmla="*/ 49 w 117"/>
              <a:gd name="T35" fmla="*/ 231 h 238"/>
              <a:gd name="T36" fmla="*/ 55 w 117"/>
              <a:gd name="T37" fmla="*/ 175 h 238"/>
              <a:gd name="T38" fmla="*/ 62 w 117"/>
              <a:gd name="T39" fmla="*/ 175 h 238"/>
              <a:gd name="T40" fmla="*/ 68 w 117"/>
              <a:gd name="T41" fmla="*/ 231 h 238"/>
              <a:gd name="T42" fmla="*/ 77 w 117"/>
              <a:gd name="T43" fmla="*/ 238 h 238"/>
              <a:gd name="T44" fmla="*/ 86 w 117"/>
              <a:gd name="T45" fmla="*/ 231 h 238"/>
              <a:gd name="T46" fmla="*/ 84 w 117"/>
              <a:gd name="T47" fmla="*/ 175 h 238"/>
              <a:gd name="T48" fmla="*/ 97 w 117"/>
              <a:gd name="T49" fmla="*/ 175 h 238"/>
              <a:gd name="T50" fmla="*/ 83 w 117"/>
              <a:gd name="T51" fmla="*/ 91 h 238"/>
              <a:gd name="T52" fmla="*/ 103 w 117"/>
              <a:gd name="T53" fmla="*/ 139 h 238"/>
              <a:gd name="T54" fmla="*/ 112 w 117"/>
              <a:gd name="T55" fmla="*/ 142 h 238"/>
              <a:gd name="T56" fmla="*/ 116 w 117"/>
              <a:gd name="T5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7" h="238">
                <a:moveTo>
                  <a:pt x="59" y="41"/>
                </a:moveTo>
                <a:cubicBezTo>
                  <a:pt x="70" y="41"/>
                  <a:pt x="79" y="32"/>
                  <a:pt x="79" y="21"/>
                </a:cubicBezTo>
                <a:cubicBezTo>
                  <a:pt x="79" y="9"/>
                  <a:pt x="70" y="0"/>
                  <a:pt x="59" y="0"/>
                </a:cubicBezTo>
                <a:cubicBezTo>
                  <a:pt x="47" y="0"/>
                  <a:pt x="38" y="9"/>
                  <a:pt x="38" y="21"/>
                </a:cubicBezTo>
                <a:cubicBezTo>
                  <a:pt x="38" y="32"/>
                  <a:pt x="47" y="41"/>
                  <a:pt x="59" y="41"/>
                </a:cubicBezTo>
                <a:close/>
                <a:moveTo>
                  <a:pt x="116" y="134"/>
                </a:moveTo>
                <a:cubicBezTo>
                  <a:pt x="116" y="134"/>
                  <a:pt x="96" y="73"/>
                  <a:pt x="92" y="64"/>
                </a:cubicBezTo>
                <a:cubicBezTo>
                  <a:pt x="88" y="56"/>
                  <a:pt x="79" y="51"/>
                  <a:pt x="59" y="51"/>
                </a:cubicBezTo>
                <a:cubicBezTo>
                  <a:pt x="38" y="51"/>
                  <a:pt x="29" y="56"/>
                  <a:pt x="25" y="64"/>
                </a:cubicBezTo>
                <a:cubicBezTo>
                  <a:pt x="21" y="73"/>
                  <a:pt x="1" y="134"/>
                  <a:pt x="1" y="134"/>
                </a:cubicBezTo>
                <a:cubicBezTo>
                  <a:pt x="0" y="137"/>
                  <a:pt x="2" y="140"/>
                  <a:pt x="5" y="142"/>
                </a:cubicBezTo>
                <a:cubicBezTo>
                  <a:pt x="9" y="143"/>
                  <a:pt x="12" y="141"/>
                  <a:pt x="14" y="139"/>
                </a:cubicBezTo>
                <a:cubicBezTo>
                  <a:pt x="34" y="91"/>
                  <a:pt x="34" y="91"/>
                  <a:pt x="34" y="91"/>
                </a:cubicBezTo>
                <a:cubicBezTo>
                  <a:pt x="20" y="175"/>
                  <a:pt x="20" y="175"/>
                  <a:pt x="20" y="175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33" y="175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9" y="235"/>
                  <a:pt x="49" y="231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62" y="175"/>
                  <a:pt x="62" y="175"/>
                  <a:pt x="62" y="175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6" y="231"/>
                </a:cubicBezTo>
                <a:cubicBezTo>
                  <a:pt x="85" y="231"/>
                  <a:pt x="84" y="175"/>
                  <a:pt x="84" y="175"/>
                </a:cubicBezTo>
                <a:cubicBezTo>
                  <a:pt x="97" y="175"/>
                  <a:pt x="97" y="175"/>
                  <a:pt x="97" y="175"/>
                </a:cubicBezTo>
                <a:cubicBezTo>
                  <a:pt x="83" y="91"/>
                  <a:pt x="83" y="91"/>
                  <a:pt x="83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1"/>
                  <a:pt x="108" y="143"/>
                  <a:pt x="112" y="142"/>
                </a:cubicBezTo>
                <a:cubicBezTo>
                  <a:pt x="115" y="140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43" name="Google Shape;204;p33">
            <a:extLst>
              <a:ext uri="{FF2B5EF4-FFF2-40B4-BE49-F238E27FC236}">
                <a16:creationId xmlns:a16="http://schemas.microsoft.com/office/drawing/2014/main" id="{DF6B7E23-D600-D941-A90B-72DF8F00D203}"/>
              </a:ext>
            </a:extLst>
          </p:cNvPr>
          <p:cNvSpPr txBox="1">
            <a:spLocks/>
          </p:cNvSpPr>
          <p:nvPr/>
        </p:nvSpPr>
        <p:spPr>
          <a:xfrm>
            <a:off x="1" y="991537"/>
            <a:ext cx="9143999" cy="264650"/>
          </a:xfrm>
          <a:prstGeom prst="rect">
            <a:avLst/>
          </a:prstGeom>
          <a:solidFill>
            <a:srgbClr val="00B0F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b="1" dirty="0">
                <a:solidFill>
                  <a:schemeClr val="bg1"/>
                </a:solidFill>
                <a:latin typeface="Arial" panose="020B0604020202020204" pitchFamily="34" charset="0"/>
              </a:rPr>
              <a:t>Operación en campo II</a:t>
            </a: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54608E6F-38F1-5A4B-A31E-8357AC73A5EC}"/>
              </a:ext>
            </a:extLst>
          </p:cNvPr>
          <p:cNvSpPr/>
          <p:nvPr/>
        </p:nvSpPr>
        <p:spPr>
          <a:xfrm>
            <a:off x="1658677" y="272520"/>
            <a:ext cx="925690" cy="9256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1EA7BE5-5776-EE40-856A-5B4B3054B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7102" y="345279"/>
            <a:ext cx="659019" cy="659019"/>
          </a:xfrm>
          <a:prstGeom prst="rect">
            <a:avLst/>
          </a:prstGeom>
        </p:spPr>
      </p:pic>
      <p:sp>
        <p:nvSpPr>
          <p:cNvPr id="20" name="Freeform 35">
            <a:extLst>
              <a:ext uri="{FF2B5EF4-FFF2-40B4-BE49-F238E27FC236}">
                <a16:creationId xmlns:a16="http://schemas.microsoft.com/office/drawing/2014/main" id="{D6B04B49-8E08-8441-9533-91C070FF9ADB}"/>
              </a:ext>
            </a:extLst>
          </p:cNvPr>
          <p:cNvSpPr>
            <a:spLocks noEditPoints="1"/>
          </p:cNvSpPr>
          <p:nvPr/>
        </p:nvSpPr>
        <p:spPr bwMode="auto">
          <a:xfrm>
            <a:off x="2205186" y="3366986"/>
            <a:ext cx="250935" cy="500053"/>
          </a:xfrm>
          <a:custGeom>
            <a:avLst/>
            <a:gdLst>
              <a:gd name="T0" fmla="*/ 58 w 117"/>
              <a:gd name="T1" fmla="*/ 41 h 238"/>
              <a:gd name="T2" fmla="*/ 79 w 117"/>
              <a:gd name="T3" fmla="*/ 20 h 238"/>
              <a:gd name="T4" fmla="*/ 58 w 117"/>
              <a:gd name="T5" fmla="*/ 0 h 238"/>
              <a:gd name="T6" fmla="*/ 38 w 117"/>
              <a:gd name="T7" fmla="*/ 20 h 238"/>
              <a:gd name="T8" fmla="*/ 58 w 117"/>
              <a:gd name="T9" fmla="*/ 41 h 238"/>
              <a:gd name="T10" fmla="*/ 116 w 117"/>
              <a:gd name="T11" fmla="*/ 134 h 238"/>
              <a:gd name="T12" fmla="*/ 92 w 117"/>
              <a:gd name="T13" fmla="*/ 65 h 238"/>
              <a:gd name="T14" fmla="*/ 58 w 117"/>
              <a:gd name="T15" fmla="*/ 51 h 238"/>
              <a:gd name="T16" fmla="*/ 25 w 117"/>
              <a:gd name="T17" fmla="*/ 65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5 w 117"/>
              <a:gd name="T25" fmla="*/ 91 h 238"/>
              <a:gd name="T26" fmla="*/ 31 w 117"/>
              <a:gd name="T27" fmla="*/ 231 h 238"/>
              <a:gd name="T28" fmla="*/ 40 w 117"/>
              <a:gd name="T29" fmla="*/ 238 h 238"/>
              <a:gd name="T30" fmla="*/ 49 w 117"/>
              <a:gd name="T31" fmla="*/ 231 h 238"/>
              <a:gd name="T32" fmla="*/ 58 w 117"/>
              <a:gd name="T33" fmla="*/ 149 h 238"/>
              <a:gd name="T34" fmla="*/ 68 w 117"/>
              <a:gd name="T35" fmla="*/ 231 h 238"/>
              <a:gd name="T36" fmla="*/ 77 w 117"/>
              <a:gd name="T37" fmla="*/ 238 h 238"/>
              <a:gd name="T38" fmla="*/ 85 w 117"/>
              <a:gd name="T39" fmla="*/ 231 h 238"/>
              <a:gd name="T40" fmla="*/ 82 w 117"/>
              <a:gd name="T41" fmla="*/ 91 h 238"/>
              <a:gd name="T42" fmla="*/ 103 w 117"/>
              <a:gd name="T43" fmla="*/ 139 h 238"/>
              <a:gd name="T44" fmla="*/ 112 w 117"/>
              <a:gd name="T45" fmla="*/ 142 h 238"/>
              <a:gd name="T46" fmla="*/ 116 w 117"/>
              <a:gd name="T4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7" h="238">
                <a:moveTo>
                  <a:pt x="58" y="41"/>
                </a:moveTo>
                <a:cubicBezTo>
                  <a:pt x="70" y="41"/>
                  <a:pt x="79" y="32"/>
                  <a:pt x="79" y="20"/>
                </a:cubicBezTo>
                <a:cubicBezTo>
                  <a:pt x="79" y="9"/>
                  <a:pt x="70" y="0"/>
                  <a:pt x="58" y="0"/>
                </a:cubicBezTo>
                <a:cubicBezTo>
                  <a:pt x="47" y="0"/>
                  <a:pt x="38" y="9"/>
                  <a:pt x="38" y="20"/>
                </a:cubicBezTo>
                <a:cubicBezTo>
                  <a:pt x="38" y="32"/>
                  <a:pt x="47" y="41"/>
                  <a:pt x="58" y="41"/>
                </a:cubicBezTo>
                <a:close/>
                <a:moveTo>
                  <a:pt x="116" y="134"/>
                </a:moveTo>
                <a:cubicBezTo>
                  <a:pt x="116" y="135"/>
                  <a:pt x="96" y="73"/>
                  <a:pt x="92" y="65"/>
                </a:cubicBezTo>
                <a:cubicBezTo>
                  <a:pt x="88" y="56"/>
                  <a:pt x="79" y="51"/>
                  <a:pt x="58" y="51"/>
                </a:cubicBezTo>
                <a:cubicBezTo>
                  <a:pt x="38" y="51"/>
                  <a:pt x="29" y="56"/>
                  <a:pt x="25" y="65"/>
                </a:cubicBezTo>
                <a:cubicBezTo>
                  <a:pt x="20" y="73"/>
                  <a:pt x="1" y="135"/>
                  <a:pt x="1" y="134"/>
                </a:cubicBezTo>
                <a:cubicBezTo>
                  <a:pt x="0" y="137"/>
                  <a:pt x="2" y="141"/>
                  <a:pt x="5" y="142"/>
                </a:cubicBezTo>
                <a:cubicBezTo>
                  <a:pt x="9" y="143"/>
                  <a:pt x="12" y="142"/>
                  <a:pt x="14" y="139"/>
                </a:cubicBezTo>
                <a:cubicBezTo>
                  <a:pt x="35" y="91"/>
                  <a:pt x="35" y="91"/>
                  <a:pt x="35" y="91"/>
                </a:cubicBezTo>
                <a:cubicBezTo>
                  <a:pt x="35" y="91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8" y="235"/>
                  <a:pt x="49" y="231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5" y="231"/>
                </a:cubicBezTo>
                <a:cubicBezTo>
                  <a:pt x="85" y="231"/>
                  <a:pt x="82" y="91"/>
                  <a:pt x="82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2"/>
                  <a:pt x="108" y="143"/>
                  <a:pt x="112" y="142"/>
                </a:cubicBezTo>
                <a:cubicBezTo>
                  <a:pt x="115" y="141"/>
                  <a:pt x="117" y="137"/>
                  <a:pt x="116" y="134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21" name="Freeform 35">
            <a:extLst>
              <a:ext uri="{FF2B5EF4-FFF2-40B4-BE49-F238E27FC236}">
                <a16:creationId xmlns:a16="http://schemas.microsoft.com/office/drawing/2014/main" id="{697BE4FD-ED87-264F-8C51-9A7D54A738F9}"/>
              </a:ext>
            </a:extLst>
          </p:cNvPr>
          <p:cNvSpPr>
            <a:spLocks noEditPoints="1"/>
          </p:cNvSpPr>
          <p:nvPr/>
        </p:nvSpPr>
        <p:spPr bwMode="auto">
          <a:xfrm>
            <a:off x="634919" y="3665047"/>
            <a:ext cx="250935" cy="500053"/>
          </a:xfrm>
          <a:custGeom>
            <a:avLst/>
            <a:gdLst>
              <a:gd name="T0" fmla="*/ 58 w 117"/>
              <a:gd name="T1" fmla="*/ 41 h 238"/>
              <a:gd name="T2" fmla="*/ 79 w 117"/>
              <a:gd name="T3" fmla="*/ 20 h 238"/>
              <a:gd name="T4" fmla="*/ 58 w 117"/>
              <a:gd name="T5" fmla="*/ 0 h 238"/>
              <a:gd name="T6" fmla="*/ 38 w 117"/>
              <a:gd name="T7" fmla="*/ 20 h 238"/>
              <a:gd name="T8" fmla="*/ 58 w 117"/>
              <a:gd name="T9" fmla="*/ 41 h 238"/>
              <a:gd name="T10" fmla="*/ 116 w 117"/>
              <a:gd name="T11" fmla="*/ 134 h 238"/>
              <a:gd name="T12" fmla="*/ 92 w 117"/>
              <a:gd name="T13" fmla="*/ 65 h 238"/>
              <a:gd name="T14" fmla="*/ 58 w 117"/>
              <a:gd name="T15" fmla="*/ 51 h 238"/>
              <a:gd name="T16" fmla="*/ 25 w 117"/>
              <a:gd name="T17" fmla="*/ 65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5 w 117"/>
              <a:gd name="T25" fmla="*/ 91 h 238"/>
              <a:gd name="T26" fmla="*/ 31 w 117"/>
              <a:gd name="T27" fmla="*/ 231 h 238"/>
              <a:gd name="T28" fmla="*/ 40 w 117"/>
              <a:gd name="T29" fmla="*/ 238 h 238"/>
              <a:gd name="T30" fmla="*/ 49 w 117"/>
              <a:gd name="T31" fmla="*/ 231 h 238"/>
              <a:gd name="T32" fmla="*/ 58 w 117"/>
              <a:gd name="T33" fmla="*/ 149 h 238"/>
              <a:gd name="T34" fmla="*/ 68 w 117"/>
              <a:gd name="T35" fmla="*/ 231 h 238"/>
              <a:gd name="T36" fmla="*/ 77 w 117"/>
              <a:gd name="T37" fmla="*/ 238 h 238"/>
              <a:gd name="T38" fmla="*/ 85 w 117"/>
              <a:gd name="T39" fmla="*/ 231 h 238"/>
              <a:gd name="T40" fmla="*/ 82 w 117"/>
              <a:gd name="T41" fmla="*/ 91 h 238"/>
              <a:gd name="T42" fmla="*/ 103 w 117"/>
              <a:gd name="T43" fmla="*/ 139 h 238"/>
              <a:gd name="T44" fmla="*/ 112 w 117"/>
              <a:gd name="T45" fmla="*/ 142 h 238"/>
              <a:gd name="T46" fmla="*/ 116 w 117"/>
              <a:gd name="T4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7" h="238">
                <a:moveTo>
                  <a:pt x="58" y="41"/>
                </a:moveTo>
                <a:cubicBezTo>
                  <a:pt x="70" y="41"/>
                  <a:pt x="79" y="32"/>
                  <a:pt x="79" y="20"/>
                </a:cubicBezTo>
                <a:cubicBezTo>
                  <a:pt x="79" y="9"/>
                  <a:pt x="70" y="0"/>
                  <a:pt x="58" y="0"/>
                </a:cubicBezTo>
                <a:cubicBezTo>
                  <a:pt x="47" y="0"/>
                  <a:pt x="38" y="9"/>
                  <a:pt x="38" y="20"/>
                </a:cubicBezTo>
                <a:cubicBezTo>
                  <a:pt x="38" y="32"/>
                  <a:pt x="47" y="41"/>
                  <a:pt x="58" y="41"/>
                </a:cubicBezTo>
                <a:close/>
                <a:moveTo>
                  <a:pt x="116" y="134"/>
                </a:moveTo>
                <a:cubicBezTo>
                  <a:pt x="116" y="135"/>
                  <a:pt x="96" y="73"/>
                  <a:pt x="92" y="65"/>
                </a:cubicBezTo>
                <a:cubicBezTo>
                  <a:pt x="88" y="56"/>
                  <a:pt x="79" y="51"/>
                  <a:pt x="58" y="51"/>
                </a:cubicBezTo>
                <a:cubicBezTo>
                  <a:pt x="38" y="51"/>
                  <a:pt x="29" y="56"/>
                  <a:pt x="25" y="65"/>
                </a:cubicBezTo>
                <a:cubicBezTo>
                  <a:pt x="20" y="73"/>
                  <a:pt x="1" y="135"/>
                  <a:pt x="1" y="134"/>
                </a:cubicBezTo>
                <a:cubicBezTo>
                  <a:pt x="0" y="137"/>
                  <a:pt x="2" y="141"/>
                  <a:pt x="5" y="142"/>
                </a:cubicBezTo>
                <a:cubicBezTo>
                  <a:pt x="9" y="143"/>
                  <a:pt x="12" y="142"/>
                  <a:pt x="14" y="139"/>
                </a:cubicBezTo>
                <a:cubicBezTo>
                  <a:pt x="35" y="91"/>
                  <a:pt x="35" y="91"/>
                  <a:pt x="35" y="91"/>
                </a:cubicBezTo>
                <a:cubicBezTo>
                  <a:pt x="35" y="91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8" y="235"/>
                  <a:pt x="49" y="231"/>
                </a:cubicBezTo>
                <a:cubicBezTo>
                  <a:pt x="58" y="149"/>
                  <a:pt x="58" y="149"/>
                  <a:pt x="58" y="149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5" y="231"/>
                </a:cubicBezTo>
                <a:cubicBezTo>
                  <a:pt x="85" y="231"/>
                  <a:pt x="82" y="91"/>
                  <a:pt x="82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2"/>
                  <a:pt x="108" y="143"/>
                  <a:pt x="112" y="142"/>
                </a:cubicBezTo>
                <a:cubicBezTo>
                  <a:pt x="115" y="141"/>
                  <a:pt x="117" y="137"/>
                  <a:pt x="116" y="134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AAC7B074-6FD3-CD4F-A9F8-8D6698585BD7}"/>
              </a:ext>
            </a:extLst>
          </p:cNvPr>
          <p:cNvSpPr>
            <a:spLocks noEditPoints="1"/>
          </p:cNvSpPr>
          <p:nvPr/>
        </p:nvSpPr>
        <p:spPr bwMode="auto">
          <a:xfrm>
            <a:off x="1330522" y="3966793"/>
            <a:ext cx="257754" cy="525176"/>
          </a:xfrm>
          <a:custGeom>
            <a:avLst/>
            <a:gdLst>
              <a:gd name="T0" fmla="*/ 59 w 117"/>
              <a:gd name="T1" fmla="*/ 41 h 238"/>
              <a:gd name="T2" fmla="*/ 79 w 117"/>
              <a:gd name="T3" fmla="*/ 21 h 238"/>
              <a:gd name="T4" fmla="*/ 59 w 117"/>
              <a:gd name="T5" fmla="*/ 0 h 238"/>
              <a:gd name="T6" fmla="*/ 38 w 117"/>
              <a:gd name="T7" fmla="*/ 21 h 238"/>
              <a:gd name="T8" fmla="*/ 59 w 117"/>
              <a:gd name="T9" fmla="*/ 41 h 238"/>
              <a:gd name="T10" fmla="*/ 116 w 117"/>
              <a:gd name="T11" fmla="*/ 134 h 238"/>
              <a:gd name="T12" fmla="*/ 92 w 117"/>
              <a:gd name="T13" fmla="*/ 64 h 238"/>
              <a:gd name="T14" fmla="*/ 59 w 117"/>
              <a:gd name="T15" fmla="*/ 51 h 238"/>
              <a:gd name="T16" fmla="*/ 25 w 117"/>
              <a:gd name="T17" fmla="*/ 64 h 238"/>
              <a:gd name="T18" fmla="*/ 1 w 117"/>
              <a:gd name="T19" fmla="*/ 134 h 238"/>
              <a:gd name="T20" fmla="*/ 5 w 117"/>
              <a:gd name="T21" fmla="*/ 142 h 238"/>
              <a:gd name="T22" fmla="*/ 14 w 117"/>
              <a:gd name="T23" fmla="*/ 139 h 238"/>
              <a:gd name="T24" fmla="*/ 34 w 117"/>
              <a:gd name="T25" fmla="*/ 91 h 238"/>
              <a:gd name="T26" fmla="*/ 20 w 117"/>
              <a:gd name="T27" fmla="*/ 175 h 238"/>
              <a:gd name="T28" fmla="*/ 33 w 117"/>
              <a:gd name="T29" fmla="*/ 175 h 238"/>
              <a:gd name="T30" fmla="*/ 31 w 117"/>
              <a:gd name="T31" fmla="*/ 231 h 238"/>
              <a:gd name="T32" fmla="*/ 40 w 117"/>
              <a:gd name="T33" fmla="*/ 238 h 238"/>
              <a:gd name="T34" fmla="*/ 49 w 117"/>
              <a:gd name="T35" fmla="*/ 231 h 238"/>
              <a:gd name="T36" fmla="*/ 55 w 117"/>
              <a:gd name="T37" fmla="*/ 175 h 238"/>
              <a:gd name="T38" fmla="*/ 62 w 117"/>
              <a:gd name="T39" fmla="*/ 175 h 238"/>
              <a:gd name="T40" fmla="*/ 68 w 117"/>
              <a:gd name="T41" fmla="*/ 231 h 238"/>
              <a:gd name="T42" fmla="*/ 77 w 117"/>
              <a:gd name="T43" fmla="*/ 238 h 238"/>
              <a:gd name="T44" fmla="*/ 86 w 117"/>
              <a:gd name="T45" fmla="*/ 231 h 238"/>
              <a:gd name="T46" fmla="*/ 84 w 117"/>
              <a:gd name="T47" fmla="*/ 175 h 238"/>
              <a:gd name="T48" fmla="*/ 97 w 117"/>
              <a:gd name="T49" fmla="*/ 175 h 238"/>
              <a:gd name="T50" fmla="*/ 83 w 117"/>
              <a:gd name="T51" fmla="*/ 91 h 238"/>
              <a:gd name="T52" fmla="*/ 103 w 117"/>
              <a:gd name="T53" fmla="*/ 139 h 238"/>
              <a:gd name="T54" fmla="*/ 112 w 117"/>
              <a:gd name="T55" fmla="*/ 142 h 238"/>
              <a:gd name="T56" fmla="*/ 116 w 117"/>
              <a:gd name="T57" fmla="*/ 134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7" h="238">
                <a:moveTo>
                  <a:pt x="59" y="41"/>
                </a:moveTo>
                <a:cubicBezTo>
                  <a:pt x="70" y="41"/>
                  <a:pt x="79" y="32"/>
                  <a:pt x="79" y="21"/>
                </a:cubicBezTo>
                <a:cubicBezTo>
                  <a:pt x="79" y="9"/>
                  <a:pt x="70" y="0"/>
                  <a:pt x="59" y="0"/>
                </a:cubicBezTo>
                <a:cubicBezTo>
                  <a:pt x="47" y="0"/>
                  <a:pt x="38" y="9"/>
                  <a:pt x="38" y="21"/>
                </a:cubicBezTo>
                <a:cubicBezTo>
                  <a:pt x="38" y="32"/>
                  <a:pt x="47" y="41"/>
                  <a:pt x="59" y="41"/>
                </a:cubicBezTo>
                <a:close/>
                <a:moveTo>
                  <a:pt x="116" y="134"/>
                </a:moveTo>
                <a:cubicBezTo>
                  <a:pt x="116" y="134"/>
                  <a:pt x="96" y="73"/>
                  <a:pt x="92" y="64"/>
                </a:cubicBezTo>
                <a:cubicBezTo>
                  <a:pt x="88" y="56"/>
                  <a:pt x="79" y="51"/>
                  <a:pt x="59" y="51"/>
                </a:cubicBezTo>
                <a:cubicBezTo>
                  <a:pt x="38" y="51"/>
                  <a:pt x="29" y="56"/>
                  <a:pt x="25" y="64"/>
                </a:cubicBezTo>
                <a:cubicBezTo>
                  <a:pt x="21" y="73"/>
                  <a:pt x="1" y="134"/>
                  <a:pt x="1" y="134"/>
                </a:cubicBezTo>
                <a:cubicBezTo>
                  <a:pt x="0" y="137"/>
                  <a:pt x="2" y="140"/>
                  <a:pt x="5" y="142"/>
                </a:cubicBezTo>
                <a:cubicBezTo>
                  <a:pt x="9" y="143"/>
                  <a:pt x="12" y="141"/>
                  <a:pt x="14" y="139"/>
                </a:cubicBezTo>
                <a:cubicBezTo>
                  <a:pt x="34" y="91"/>
                  <a:pt x="34" y="91"/>
                  <a:pt x="34" y="91"/>
                </a:cubicBezTo>
                <a:cubicBezTo>
                  <a:pt x="20" y="175"/>
                  <a:pt x="20" y="175"/>
                  <a:pt x="20" y="175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33" y="175"/>
                  <a:pt x="32" y="231"/>
                  <a:pt x="31" y="231"/>
                </a:cubicBezTo>
                <a:cubicBezTo>
                  <a:pt x="32" y="235"/>
                  <a:pt x="36" y="238"/>
                  <a:pt x="40" y="238"/>
                </a:cubicBezTo>
                <a:cubicBezTo>
                  <a:pt x="45" y="238"/>
                  <a:pt x="49" y="235"/>
                  <a:pt x="49" y="231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62" y="175"/>
                  <a:pt x="62" y="175"/>
                  <a:pt x="62" y="175"/>
                </a:cubicBezTo>
                <a:cubicBezTo>
                  <a:pt x="68" y="231"/>
                  <a:pt x="68" y="231"/>
                  <a:pt x="68" y="231"/>
                </a:cubicBezTo>
                <a:cubicBezTo>
                  <a:pt x="68" y="235"/>
                  <a:pt x="72" y="238"/>
                  <a:pt x="77" y="238"/>
                </a:cubicBezTo>
                <a:cubicBezTo>
                  <a:pt x="81" y="238"/>
                  <a:pt x="85" y="235"/>
                  <a:pt x="86" y="231"/>
                </a:cubicBezTo>
                <a:cubicBezTo>
                  <a:pt x="85" y="231"/>
                  <a:pt x="84" y="175"/>
                  <a:pt x="84" y="175"/>
                </a:cubicBezTo>
                <a:cubicBezTo>
                  <a:pt x="97" y="175"/>
                  <a:pt x="97" y="175"/>
                  <a:pt x="97" y="175"/>
                </a:cubicBezTo>
                <a:cubicBezTo>
                  <a:pt x="83" y="91"/>
                  <a:pt x="83" y="91"/>
                  <a:pt x="83" y="91"/>
                </a:cubicBezTo>
                <a:cubicBezTo>
                  <a:pt x="103" y="139"/>
                  <a:pt x="103" y="139"/>
                  <a:pt x="103" y="139"/>
                </a:cubicBezTo>
                <a:cubicBezTo>
                  <a:pt x="105" y="141"/>
                  <a:pt x="108" y="143"/>
                  <a:pt x="112" y="142"/>
                </a:cubicBezTo>
                <a:cubicBezTo>
                  <a:pt x="115" y="140"/>
                  <a:pt x="117" y="137"/>
                  <a:pt x="116" y="13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A58A98C-B099-7D40-BFCF-B9386C5F0B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6168" y="112853"/>
            <a:ext cx="1217199" cy="73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6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4;p33">
            <a:extLst>
              <a:ext uri="{FF2B5EF4-FFF2-40B4-BE49-F238E27FC236}">
                <a16:creationId xmlns:a16="http://schemas.microsoft.com/office/drawing/2014/main" id="{FA6A2474-6CF4-4741-B2AA-3D94071F0E43}"/>
              </a:ext>
            </a:extLst>
          </p:cNvPr>
          <p:cNvSpPr txBox="1">
            <a:spLocks/>
          </p:cNvSpPr>
          <p:nvPr/>
        </p:nvSpPr>
        <p:spPr>
          <a:xfrm>
            <a:off x="1" y="-1"/>
            <a:ext cx="4157329" cy="1112363"/>
          </a:xfrm>
          <a:prstGeom prst="rect">
            <a:avLst/>
          </a:prstGeom>
          <a:solidFill>
            <a:srgbClr val="00B0F0">
              <a:alpha val="73330"/>
            </a:srgbClr>
          </a:solidFill>
        </p:spPr>
        <p:txBody>
          <a:bodyPr spcFirstLastPara="1" wrap="square" lIns="1188000" tIns="91425" rIns="108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</a:rPr>
              <a:t>Dónde y cuándo</a:t>
            </a:r>
            <a:endParaRPr lang="es-CO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C3D557-187A-6744-8DB1-FA678DC430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5265" y="1112934"/>
            <a:ext cx="2308735" cy="32621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3AD4A2-3915-3449-A9E1-08F4DA422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428" y="1112363"/>
            <a:ext cx="2308735" cy="326327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F2B5C8C-1585-1D42-9FF6-5FF1DB3EE4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74357" y="1112934"/>
            <a:ext cx="2308735" cy="326212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7C546F7-0C5B-AC4E-B95F-070D821CBAC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54811" y="1112934"/>
            <a:ext cx="2308735" cy="3262127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5E27D488-0F7B-3A4C-B6CB-5938C19409FF}"/>
              </a:ext>
            </a:extLst>
          </p:cNvPr>
          <p:cNvSpPr/>
          <p:nvPr/>
        </p:nvSpPr>
        <p:spPr>
          <a:xfrm>
            <a:off x="447154" y="178509"/>
            <a:ext cx="925690" cy="92569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F587A6FF-8A5C-3442-A6E4-D40F03488A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372" y="365535"/>
            <a:ext cx="536739" cy="536739"/>
          </a:xfrm>
          <a:prstGeom prst="rect">
            <a:avLst/>
          </a:prstGeom>
        </p:spPr>
      </p:pic>
      <p:pic>
        <p:nvPicPr>
          <p:cNvPr id="10" name="Google Shape;357;p54">
            <a:extLst>
              <a:ext uri="{FF2B5EF4-FFF2-40B4-BE49-F238E27FC236}">
                <a16:creationId xmlns:a16="http://schemas.microsoft.com/office/drawing/2014/main" id="{06170E04-9453-DD4B-BB45-FA500C5D71B5}"/>
              </a:ext>
            </a:extLst>
          </p:cNvPr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361" y="216255"/>
            <a:ext cx="1075974" cy="506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65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FF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F9A5D58-F661-A247-9F85-080C71B7D744}"/>
              </a:ext>
            </a:extLst>
          </p:cNvPr>
          <p:cNvSpPr/>
          <p:nvPr/>
        </p:nvSpPr>
        <p:spPr>
          <a:xfrm>
            <a:off x="1929472" y="2340917"/>
            <a:ext cx="39785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40000"/>
            </a:pPr>
            <a:r>
              <a:rPr lang="es-CO" b="1" dirty="0">
                <a:solidFill>
                  <a:schemeClr val="bg1"/>
                </a:solidFill>
                <a:latin typeface="Arial Narrow" panose="020B0606020202030204" pitchFamily="34" charset="0"/>
              </a:rPr>
              <a:t>OLGA LUCÍA LÓPEZ MORALES</a:t>
            </a:r>
          </a:p>
          <a:p>
            <a:pPr>
              <a:buSzPct val="140000"/>
            </a:pPr>
            <a:r>
              <a:rPr lang="es-CO" b="1" dirty="0">
                <a:solidFill>
                  <a:schemeClr val="bg1"/>
                </a:solidFill>
                <a:latin typeface="Arial Narrow" panose="020B0606020202030204" pitchFamily="34" charset="0"/>
              </a:rPr>
              <a:t>@OlgaLLopezM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865C8B8-0C4D-A14C-89B0-DAD8A9FD02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404" y="2249278"/>
            <a:ext cx="1336068" cy="629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89E9E9A9-2F8E-2443-8BBF-15FDA9BCCD7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24519" r="24519"/>
          <a:stretch>
            <a:fillRect/>
          </a:stretch>
        </p:blipFill>
        <p:spPr/>
      </p:pic>
      <p:sp>
        <p:nvSpPr>
          <p:cNvPr id="24" name="Google Shape;137;p25">
            <a:extLst>
              <a:ext uri="{FF2B5EF4-FFF2-40B4-BE49-F238E27FC236}">
                <a16:creationId xmlns:a16="http://schemas.microsoft.com/office/drawing/2014/main" id="{7C08254A-888F-5A4D-870A-CB92E8DD40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28482" y="1318451"/>
            <a:ext cx="3493200" cy="5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ts val="34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¿Qué es</a:t>
            </a:r>
            <a:br>
              <a:rPr lang="es-CO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 CATASTRO?</a:t>
            </a:r>
          </a:p>
        </p:txBody>
      </p:sp>
      <p:sp>
        <p:nvSpPr>
          <p:cNvPr id="26" name="Google Shape;138;p25">
            <a:extLst>
              <a:ext uri="{FF2B5EF4-FFF2-40B4-BE49-F238E27FC236}">
                <a16:creationId xmlns:a16="http://schemas.microsoft.com/office/drawing/2014/main" id="{171238F7-4D2A-A141-9108-C45C99A4043D}"/>
              </a:ext>
            </a:extLst>
          </p:cNvPr>
          <p:cNvSpPr txBox="1">
            <a:spLocks/>
          </p:cNvSpPr>
          <p:nvPr/>
        </p:nvSpPr>
        <p:spPr>
          <a:xfrm>
            <a:off x="5128481" y="1821551"/>
            <a:ext cx="3611481" cy="31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 el </a:t>
            </a:r>
            <a:r>
              <a:rPr lang="es-ES" sz="1200" b="1" dirty="0">
                <a:solidFill>
                  <a:schemeClr val="accent3"/>
                </a:solidFill>
              </a:rPr>
              <a:t>inventario de los predios del país. </a:t>
            </a:r>
            <a:br>
              <a:rPr lang="es-ES" sz="1200" b="1" dirty="0">
                <a:solidFill>
                  <a:schemeClr val="accent3"/>
                </a:solidFill>
              </a:rPr>
            </a:b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 insumo fundamental para la formulación e implementación de diversas políticas públicas, orientado a brindar mayor seguridad jurídica, eficiencia en el mercado inmobiliario, y desarrollo y ordenamiento territorial. </a:t>
            </a:r>
          </a:p>
          <a:p>
            <a:endParaRPr lang="es-E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 nuevo catastro está integrado con el registro público de la propiedad inmueble, es </a:t>
            </a:r>
            <a:r>
              <a:rPr lang="es-ES" sz="1200" b="1" dirty="0">
                <a:solidFill>
                  <a:schemeClr val="accent3"/>
                </a:solidFill>
              </a:rPr>
              <a:t>digital e interoperable con otros sistemas de información del territorio,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 provee instrumentos para una mejor asignación de los recursos públicos y el fortalecimiento fiscal de los territorios. 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0" name="Google Shape;357;p54">
            <a:extLst>
              <a:ext uri="{FF2B5EF4-FFF2-40B4-BE49-F238E27FC236}">
                <a16:creationId xmlns:a16="http://schemas.microsoft.com/office/drawing/2014/main" id="{A4B9A084-694E-3F49-8267-72AEA1CFD9D3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361" y="216255"/>
            <a:ext cx="1075974" cy="506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725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C0A3C48-355B-8C44-869D-E9B3FB1B3946}"/>
              </a:ext>
            </a:extLst>
          </p:cNvPr>
          <p:cNvSpPr/>
          <p:nvPr/>
        </p:nvSpPr>
        <p:spPr>
          <a:xfrm>
            <a:off x="-85060" y="499872"/>
            <a:ext cx="9303488" cy="15642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E0F6EC9-F452-CA4F-A0B8-B1229F8C917B}"/>
              </a:ext>
            </a:extLst>
          </p:cNvPr>
          <p:cNvSpPr/>
          <p:nvPr/>
        </p:nvSpPr>
        <p:spPr>
          <a:xfrm>
            <a:off x="1176513" y="480109"/>
            <a:ext cx="6447032" cy="1513437"/>
          </a:xfrm>
          <a:prstGeom prst="rect">
            <a:avLst/>
          </a:prstGeom>
          <a:noFill/>
          <a:ln w="12700">
            <a:noFill/>
          </a:ln>
        </p:spPr>
        <p:txBody>
          <a:bodyPr wrap="square" lIns="288000" tIns="324000" rIns="144000" bIns="108000">
            <a:spAutoFit/>
          </a:bodyPr>
          <a:lstStyle/>
          <a:p>
            <a:pPr marL="180975" indent="-171450" algn="just"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Muli"/>
              </a:rPr>
              <a:t>Proceso no estandarizado a nivel nacional.</a:t>
            </a:r>
          </a:p>
          <a:p>
            <a:pPr marL="180975" indent="-171450" algn="just"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Muli"/>
              </a:rPr>
              <a:t>No interrelacionado con registro y no interoperable con otros sistemas de información.</a:t>
            </a:r>
          </a:p>
          <a:p>
            <a:pPr marL="180975" indent="-171450" algn="just"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Muli"/>
              </a:rPr>
              <a:t>Énfasis en métodos de captura directos.</a:t>
            </a:r>
          </a:p>
          <a:p>
            <a:pPr marL="180975" indent="-171450" algn="just"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Muli"/>
              </a:rPr>
              <a:t>Gestión centralizada y condicionada a la disponibilidad de recursos.</a:t>
            </a:r>
            <a:endParaRPr lang="es-CO" dirty="0">
              <a:solidFill>
                <a:srgbClr val="00B0F0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62C6A06-E3B0-C348-AB60-62A71853CF1A}"/>
              </a:ext>
            </a:extLst>
          </p:cNvPr>
          <p:cNvGrpSpPr/>
          <p:nvPr/>
        </p:nvGrpSpPr>
        <p:grpSpPr>
          <a:xfrm>
            <a:off x="60090" y="4166244"/>
            <a:ext cx="9143998" cy="1601188"/>
            <a:chOff x="43891" y="3339924"/>
            <a:chExt cx="6678892" cy="3462252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01D3BC80-89AB-4AC6-B7BD-5A350B950BE9}"/>
                </a:ext>
              </a:extLst>
            </p:cNvPr>
            <p:cNvSpPr txBox="1"/>
            <p:nvPr/>
          </p:nvSpPr>
          <p:spPr>
            <a:xfrm>
              <a:off x="43891" y="4078112"/>
              <a:ext cx="6678892" cy="1031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 innovación es la habilidad de ver el cambio como una oportunidad no como una amenaza</a:t>
              </a:r>
              <a:br>
                <a:rPr lang="es-CO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es-CO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Steve Jobs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28DFFFBA-9311-614C-9584-06982D231746}"/>
                </a:ext>
              </a:extLst>
            </p:cNvPr>
            <p:cNvSpPr/>
            <p:nvPr/>
          </p:nvSpPr>
          <p:spPr>
            <a:xfrm>
              <a:off x="278851" y="3408097"/>
              <a:ext cx="212951" cy="33940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9600" dirty="0">
                  <a:solidFill>
                    <a:schemeClr val="accent3"/>
                  </a:solidFill>
                  <a:latin typeface="arial" panose="020B0604020202020204" pitchFamily="34" charset="0"/>
                </a:rPr>
                <a:t>“</a:t>
              </a:r>
              <a:endParaRPr lang="es-CO" sz="9600" dirty="0">
                <a:solidFill>
                  <a:schemeClr val="accent3"/>
                </a:solidFill>
              </a:endParaRP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B32CD8D1-7C6D-CA47-BB25-D70F0F054B0B}"/>
                </a:ext>
              </a:extLst>
            </p:cNvPr>
            <p:cNvSpPr/>
            <p:nvPr/>
          </p:nvSpPr>
          <p:spPr>
            <a:xfrm>
              <a:off x="5948143" y="3339924"/>
              <a:ext cx="212951" cy="33940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9600" dirty="0">
                  <a:solidFill>
                    <a:schemeClr val="accent3"/>
                  </a:solidFill>
                  <a:latin typeface="arial" panose="020B0604020202020204" pitchFamily="34" charset="0"/>
                </a:rPr>
                <a:t>”</a:t>
              </a:r>
              <a:endParaRPr lang="es-CO" sz="96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7119BBA-AB2D-0649-84CA-DB9279670939}"/>
              </a:ext>
            </a:extLst>
          </p:cNvPr>
          <p:cNvSpPr/>
          <p:nvPr/>
        </p:nvSpPr>
        <p:spPr>
          <a:xfrm>
            <a:off x="-85060" y="2064110"/>
            <a:ext cx="9303488" cy="232878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AE2025F-8825-4A4B-9EC9-60CFAC6F0D18}"/>
              </a:ext>
            </a:extLst>
          </p:cNvPr>
          <p:cNvSpPr/>
          <p:nvPr/>
        </p:nvSpPr>
        <p:spPr>
          <a:xfrm>
            <a:off x="1176512" y="2038004"/>
            <a:ext cx="7967487" cy="2159768"/>
          </a:xfrm>
          <a:prstGeom prst="rect">
            <a:avLst/>
          </a:prstGeom>
          <a:noFill/>
          <a:ln w="12700">
            <a:noFill/>
          </a:ln>
        </p:spPr>
        <p:txBody>
          <a:bodyPr wrap="square" lIns="288000" tIns="324000" rIns="144000" bIns="108000">
            <a:spAutoFit/>
          </a:bodyPr>
          <a:lstStyle/>
          <a:p>
            <a:pPr marL="180975" indent="-171450" algn="just"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Integración catastro y registro como apoyo a la seguridad jurídica.</a:t>
            </a:r>
          </a:p>
          <a:p>
            <a:pPr marL="180975" indent="-171450" algn="just"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Tiene como propósito información catastral interoperable y accesible para todos los sectores y ciudadanía en general.</a:t>
            </a:r>
          </a:p>
          <a:p>
            <a:pPr marL="180975" indent="-171450" algn="just"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 e insumos estandarizados a nivel nacional.</a:t>
            </a:r>
          </a:p>
          <a:p>
            <a:pPr marL="180975" indent="-171450" algn="just"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 de captura directos, indirectos y combinados: análisis de datos en oficina, mecanismos participativos, colaborativos.</a:t>
            </a:r>
          </a:p>
          <a:p>
            <a:pPr marL="180975" indent="-171450" algn="just"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Captura de predios formales e informales (posesiones y ocupaciones).</a:t>
            </a:r>
          </a:p>
          <a:p>
            <a:pPr marL="180975" indent="-171450" algn="just">
              <a:buClr>
                <a:srgbClr val="FFFFFF"/>
              </a:buClr>
              <a:buSzPts val="1400"/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Recursividad e innovación para el uso y procesamiento de insumos cartográficos.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0EAAD729-42F3-9C40-9587-A3930C623021}"/>
              </a:ext>
            </a:extLst>
          </p:cNvPr>
          <p:cNvSpPr/>
          <p:nvPr/>
        </p:nvSpPr>
        <p:spPr>
          <a:xfrm>
            <a:off x="60090" y="2571750"/>
            <a:ext cx="1310669" cy="13106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CO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Muli"/>
              </a:rPr>
              <a:t>DESPUÉS</a:t>
            </a:r>
            <a:endParaRPr lang="es-CO" sz="1300" dirty="0">
              <a:solidFill>
                <a:schemeClr val="bg1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9A85D51-0AB7-224D-9D27-4454261C5E60}"/>
              </a:ext>
            </a:extLst>
          </p:cNvPr>
          <p:cNvSpPr/>
          <p:nvPr/>
        </p:nvSpPr>
        <p:spPr>
          <a:xfrm>
            <a:off x="60090" y="651130"/>
            <a:ext cx="1310669" cy="13106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CO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Muli"/>
              </a:rPr>
              <a:t>ANTES</a:t>
            </a:r>
            <a:endParaRPr lang="es-CO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38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6">
            <a:extLst>
              <a:ext uri="{FF2B5EF4-FFF2-40B4-BE49-F238E27FC236}">
                <a16:creationId xmlns:a16="http://schemas.microsoft.com/office/drawing/2014/main" id="{50F91CB3-98B5-4D57-9928-A4719E7AEE21}"/>
              </a:ext>
            </a:extLst>
          </p:cNvPr>
          <p:cNvSpPr/>
          <p:nvPr/>
        </p:nvSpPr>
        <p:spPr>
          <a:xfrm>
            <a:off x="3958233" y="2875359"/>
            <a:ext cx="614363" cy="613172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anchor="ctr"/>
          <a:lstStyle/>
          <a:p>
            <a:pPr algn="ctr" defTabSz="685748">
              <a:buClrTx/>
              <a:defRPr/>
            </a:pPr>
            <a:endParaRPr lang="en-US" sz="3300" kern="1200" dirty="0">
              <a:solidFill>
                <a:srgbClr val="F6F8F8"/>
              </a:solidFill>
              <a:latin typeface="Tahoma"/>
            </a:endParaRPr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3A92CAE8-2856-4553-A4DF-0E1FC8D48C2D}"/>
              </a:ext>
            </a:extLst>
          </p:cNvPr>
          <p:cNvSpPr/>
          <p:nvPr/>
        </p:nvSpPr>
        <p:spPr>
          <a:xfrm>
            <a:off x="1749028" y="2846785"/>
            <a:ext cx="614363" cy="613172"/>
          </a:xfrm>
          <a:prstGeom prst="ellipse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anchor="ctr"/>
          <a:lstStyle/>
          <a:p>
            <a:pPr algn="ctr" defTabSz="685748">
              <a:buClrTx/>
              <a:defRPr/>
            </a:pPr>
            <a:endParaRPr lang="en-US" sz="3300" kern="1200" dirty="0">
              <a:solidFill>
                <a:srgbClr val="F6F8F8"/>
              </a:solidFill>
              <a:latin typeface="Tahoma"/>
            </a:endParaRPr>
          </a:p>
        </p:txBody>
      </p:sp>
      <p:pic>
        <p:nvPicPr>
          <p:cNvPr id="24" name="Google Shape;95;p14">
            <a:extLst>
              <a:ext uri="{FF2B5EF4-FFF2-40B4-BE49-F238E27FC236}">
                <a16:creationId xmlns:a16="http://schemas.microsoft.com/office/drawing/2014/main" id="{2413591A-4F52-46E5-BDF7-87B5AC797DA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7" t="18040" r="317" b="46088"/>
          <a:stretch>
            <a:fillRect/>
          </a:stretch>
        </p:blipFill>
        <p:spPr bwMode="auto">
          <a:xfrm>
            <a:off x="0" y="-2062715"/>
            <a:ext cx="9144000" cy="1735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oogle Shape;96;p14">
            <a:extLst>
              <a:ext uri="{FF2B5EF4-FFF2-40B4-BE49-F238E27FC236}">
                <a16:creationId xmlns:a16="http://schemas.microsoft.com/office/drawing/2014/main" id="{BFD72BA4-068E-4790-8F45-526576B78E5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" t="17245" r="48853" b="46883"/>
          <a:stretch>
            <a:fillRect/>
          </a:stretch>
        </p:blipFill>
        <p:spPr bwMode="auto">
          <a:xfrm>
            <a:off x="0" y="-2062715"/>
            <a:ext cx="4572000" cy="1735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92757B-A7AC-4099-BF63-CD8DCBE74048}"/>
              </a:ext>
            </a:extLst>
          </p:cNvPr>
          <p:cNvCxnSpPr/>
          <p:nvPr/>
        </p:nvCxnSpPr>
        <p:spPr bwMode="auto">
          <a:xfrm>
            <a:off x="3095625" y="2951197"/>
            <a:ext cx="0" cy="2144316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F48738-ECCF-43FB-A1B2-BA4A34DF395B}"/>
              </a:ext>
            </a:extLst>
          </p:cNvPr>
          <p:cNvCxnSpPr/>
          <p:nvPr/>
        </p:nvCxnSpPr>
        <p:spPr bwMode="auto">
          <a:xfrm>
            <a:off x="5453063" y="2926194"/>
            <a:ext cx="0" cy="2144316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FB9CAD-8B1A-4A25-A4CB-09EA977B731D}"/>
              </a:ext>
            </a:extLst>
          </p:cNvPr>
          <p:cNvCxnSpPr/>
          <p:nvPr/>
        </p:nvCxnSpPr>
        <p:spPr bwMode="auto">
          <a:xfrm>
            <a:off x="7854554" y="2926194"/>
            <a:ext cx="0" cy="2144316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10" name="Google Shape;97;p14">
            <a:extLst>
              <a:ext uri="{FF2B5EF4-FFF2-40B4-BE49-F238E27FC236}">
                <a16:creationId xmlns:a16="http://schemas.microsoft.com/office/drawing/2014/main" id="{B62179DB-5CFE-4F7D-9DE9-80C19E635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571" y="3779277"/>
            <a:ext cx="2058591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9" tIns="34275" rIns="68569" bIns="34275"/>
          <a:lstStyle/>
          <a:p>
            <a:pPr algn="ctr" defTabSz="68461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O" altLang="es-CO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Para mejorar la toma de</a:t>
            </a:r>
            <a:endParaRPr lang="es-CO" altLang="es-CO" sz="1000" kern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 defTabSz="68461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O" altLang="es-CO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 decisiones:</a:t>
            </a:r>
            <a:endParaRPr lang="es-CO" altLang="es-CO" sz="1000" kern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111" name="Google Shape;98;p14">
            <a:extLst>
              <a:ext uri="{FF2B5EF4-FFF2-40B4-BE49-F238E27FC236}">
                <a16:creationId xmlns:a16="http://schemas.microsoft.com/office/drawing/2014/main" id="{3AC90BE5-0C3A-439B-A409-105C24CA7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0575" y="4186854"/>
            <a:ext cx="1355155" cy="62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9" tIns="34275" rIns="68569" bIns="34275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O" altLang="es-CO" sz="10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A. </a:t>
            </a:r>
            <a:r>
              <a:rPr lang="es-CO" altLang="es-CO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Infraestructura</a:t>
            </a:r>
          </a:p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O" altLang="es-CO" sz="10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B. </a:t>
            </a:r>
            <a:r>
              <a:rPr lang="es-CO" altLang="es-CO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Servicios públicos</a:t>
            </a:r>
          </a:p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O" altLang="es-CO" sz="10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C. </a:t>
            </a:r>
            <a:r>
              <a:rPr lang="es-CO" altLang="es-CO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Generación de nueva información</a:t>
            </a:r>
          </a:p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s-CO" altLang="es-CO" sz="1000" kern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 Narrow" panose="020B0606020202030204" pitchFamily="34" charset="0"/>
            </a:endParaRPr>
          </a:p>
        </p:txBody>
      </p:sp>
      <p:sp>
        <p:nvSpPr>
          <p:cNvPr id="47112" name="Google Shape;99;p14">
            <a:extLst>
              <a:ext uri="{FF2B5EF4-FFF2-40B4-BE49-F238E27FC236}">
                <a16:creationId xmlns:a16="http://schemas.microsoft.com/office/drawing/2014/main" id="{0B99BF87-83B4-495C-A46E-7E670E20C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107" y="3575266"/>
            <a:ext cx="2054801" cy="359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9" tIns="34275" rIns="68569" bIns="34275"/>
          <a:lstStyle/>
          <a:p>
            <a:pPr algn="ctr" defTabSz="68461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O" altLang="es-CO" sz="1200" b="1" kern="1200" dirty="0">
                <a:solidFill>
                  <a:schemeClr val="accent3"/>
                </a:solidFill>
                <a:latin typeface="Arial" panose="020B0604020202020204" pitchFamily="34" charset="0"/>
                <a:ea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INFORMACIÓN</a:t>
            </a:r>
            <a:endParaRPr lang="es-CO" altLang="es-CO" sz="1200" b="1" kern="1200" dirty="0">
              <a:solidFill>
                <a:schemeClr val="accent3"/>
              </a:solidFill>
              <a:latin typeface="Arial" panose="020B0604020202020204" pitchFamily="34" charset="0"/>
              <a:ea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7113" name="Google Shape;100;p14">
            <a:extLst>
              <a:ext uri="{FF2B5EF4-FFF2-40B4-BE49-F238E27FC236}">
                <a16:creationId xmlns:a16="http://schemas.microsoft.com/office/drawing/2014/main" id="{C1FFA2B5-2455-4F2F-8C75-3FD421775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6342" y="3577188"/>
            <a:ext cx="2343258" cy="35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9" tIns="34275" rIns="68569" bIns="34275"/>
          <a:lstStyle/>
          <a:p>
            <a:pPr algn="ctr" defTabSz="68461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O" altLang="es-CO" sz="1200" b="1" kern="1200" dirty="0">
                <a:solidFill>
                  <a:schemeClr val="accent3"/>
                </a:solidFill>
                <a:latin typeface="Arial" panose="020B0604020202020204" pitchFamily="34" charset="0"/>
                <a:ea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ELABORACIÓN</a:t>
            </a:r>
            <a:endParaRPr lang="es-CO" altLang="es-CO" sz="1200" b="1" kern="1200" dirty="0">
              <a:solidFill>
                <a:schemeClr val="accent3"/>
              </a:solidFill>
              <a:latin typeface="Arial" panose="020B0604020202020204" pitchFamily="34" charset="0"/>
              <a:ea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7114" name="Google Shape;101;p14">
            <a:extLst>
              <a:ext uri="{FF2B5EF4-FFF2-40B4-BE49-F238E27FC236}">
                <a16:creationId xmlns:a16="http://schemas.microsoft.com/office/drawing/2014/main" id="{856832C3-55B4-484C-9023-3C092A083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907" y="3779277"/>
            <a:ext cx="2371619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9" tIns="34275" rIns="68569" bIns="34275"/>
          <a:lstStyle/>
          <a:p>
            <a:pPr algn="ctr" defTabSz="68461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O" altLang="es-CO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del </a:t>
            </a:r>
            <a:r>
              <a:rPr lang="es-CO" altLang="es-CO" sz="10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Plan de Ordenamiento </a:t>
            </a:r>
          </a:p>
          <a:p>
            <a:pPr algn="ctr" defTabSz="68461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O" altLang="es-CO" sz="10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Territorial</a:t>
            </a:r>
            <a:endParaRPr lang="es-CO" altLang="es-CO" sz="1000" kern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115" name="Google Shape;102;p14">
            <a:extLst>
              <a:ext uri="{FF2B5EF4-FFF2-40B4-BE49-F238E27FC236}">
                <a16:creationId xmlns:a16="http://schemas.microsoft.com/office/drawing/2014/main" id="{4A956768-13A7-468D-9C26-75303F223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2346" y="3599260"/>
            <a:ext cx="2412208" cy="359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9" tIns="34275" rIns="68569" bIns="34275"/>
          <a:lstStyle/>
          <a:p>
            <a:pPr algn="ctr" defTabSz="68461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O" altLang="es-CO" sz="1200" b="1" kern="1200" dirty="0">
                <a:solidFill>
                  <a:schemeClr val="accent3"/>
                </a:solidFill>
                <a:latin typeface="Arial" panose="020B0604020202020204" pitchFamily="34" charset="0"/>
                <a:ea typeface="Arial Narrow" panose="020B0606020202030204" pitchFamily="34" charset="0"/>
                <a:cs typeface="Arial" panose="020B0604020202020204" pitchFamily="34" charset="0"/>
                <a:sym typeface="Arial Narrow" panose="020B0606020202030204" pitchFamily="34" charset="0"/>
              </a:rPr>
              <a:t>FORTALECER</a:t>
            </a:r>
            <a:endParaRPr lang="es-CO" altLang="es-CO" sz="1200" b="1" kern="1200" dirty="0">
              <a:solidFill>
                <a:schemeClr val="accent3"/>
              </a:solidFill>
              <a:latin typeface="Arial" panose="020B0604020202020204" pitchFamily="34" charset="0"/>
              <a:ea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7116" name="Google Shape;103;p14">
            <a:extLst>
              <a:ext uri="{FF2B5EF4-FFF2-40B4-BE49-F238E27FC236}">
                <a16:creationId xmlns:a16="http://schemas.microsoft.com/office/drawing/2014/main" id="{EB70175E-316C-4F15-B468-36938380E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535" y="3797498"/>
            <a:ext cx="2044303" cy="25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9" tIns="34275" rIns="68569" bIns="34275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O" altLang="es-CO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Las finanzas del municipio:</a:t>
            </a:r>
            <a:endParaRPr lang="es-CO" altLang="es-CO" sz="1000" kern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117" name="Google Shape;104;p14">
            <a:extLst>
              <a:ext uri="{FF2B5EF4-FFF2-40B4-BE49-F238E27FC236}">
                <a16:creationId xmlns:a16="http://schemas.microsoft.com/office/drawing/2014/main" id="{4AA129FE-3BF5-4D31-8100-7593233E5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2385" y="4051102"/>
            <a:ext cx="2016919" cy="80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9" tIns="34275" rIns="68569" bIns="34275"/>
          <a:lstStyle/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O" altLang="es-CO" sz="10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A. </a:t>
            </a:r>
            <a:r>
              <a:rPr lang="es-CO" altLang="es-CO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Cobro justo del impuesto predial</a:t>
            </a:r>
            <a:endParaRPr lang="es-CO" altLang="es-CO" sz="1000" kern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O" altLang="es-CO" sz="10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B. </a:t>
            </a:r>
            <a:r>
              <a:rPr lang="es-CO" altLang="es-CO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Oportunidad en el recaudo</a:t>
            </a:r>
            <a:endParaRPr lang="es-CO" altLang="es-CO" sz="1000" kern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defTabSz="68461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O" altLang="es-CO" sz="10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C. </a:t>
            </a:r>
            <a:r>
              <a:rPr lang="es-CO" altLang="es-CO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 Narrow" panose="020B0606020202030204" pitchFamily="34" charset="0"/>
              </a:rPr>
              <a:t>Bases actualizadas para implementar mecanismos de captura de valor</a:t>
            </a:r>
            <a:endParaRPr lang="es-CO" altLang="es-CO" sz="1000" kern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EC97B258-A69B-4EBA-80BD-9E147208075A}"/>
              </a:ext>
            </a:extLst>
          </p:cNvPr>
          <p:cNvSpPr txBox="1">
            <a:spLocks/>
          </p:cNvSpPr>
          <p:nvPr/>
        </p:nvSpPr>
        <p:spPr>
          <a:xfrm>
            <a:off x="962620" y="1998402"/>
            <a:ext cx="7218760" cy="702423"/>
          </a:xfrm>
          <a:prstGeom prst="rect">
            <a:avLst/>
          </a:prstGeom>
        </p:spPr>
        <p:txBody>
          <a:bodyPr/>
          <a:lstStyle>
            <a:lvl1pPr algn="l" defTabSz="912813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 kern="1200" spc="-15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defTabSz="912813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defTabSz="912813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defTabSz="912813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defTabSz="912813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defTabSz="912813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-Bold" panose="00000800000000000000" pitchFamily="50" charset="0"/>
              </a:defRPr>
            </a:lvl6pPr>
            <a:lvl7pPr marL="914400" algn="l" defTabSz="912813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-Bold" panose="00000800000000000000" pitchFamily="50" charset="0"/>
              </a:defRPr>
            </a:lvl7pPr>
            <a:lvl8pPr marL="1371600" algn="l" defTabSz="912813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-Bold" panose="00000800000000000000" pitchFamily="50" charset="0"/>
              </a:defRPr>
            </a:lvl8pPr>
            <a:lvl9pPr marL="1828800" algn="l" defTabSz="912813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ontserrat-Bold" panose="00000800000000000000" pitchFamily="50" charset="0"/>
              </a:defRPr>
            </a:lvl9pPr>
          </a:lstStyle>
          <a:p>
            <a:pPr algn="ctr" defTabSz="685739" eaLnBrk="1" fontAlgn="auto" hangingPunct="1">
              <a:spcAft>
                <a:spcPts val="0"/>
              </a:spcAft>
              <a:buClrTx/>
              <a:defRPr/>
            </a:pPr>
            <a:r>
              <a:rPr lang="es-CO" sz="2800" spc="-113" dirty="0">
                <a:solidFill>
                  <a:srgbClr val="445469"/>
                </a:solidFill>
              </a:rPr>
              <a:t>¿</a:t>
            </a:r>
            <a:r>
              <a:rPr lang="en-US" sz="2800" spc="-113" dirty="0">
                <a:solidFill>
                  <a:srgbClr val="445469"/>
                </a:solidFill>
              </a:rPr>
              <a:t>Por </a:t>
            </a:r>
            <a:r>
              <a:rPr lang="es-CO" sz="2800" spc="-113" dirty="0">
                <a:solidFill>
                  <a:srgbClr val="445469"/>
                </a:solidFill>
              </a:rPr>
              <a:t>qué</a:t>
            </a:r>
            <a:r>
              <a:rPr lang="en-US" sz="2800" spc="-113" dirty="0">
                <a:solidFill>
                  <a:srgbClr val="445469"/>
                </a:solidFill>
              </a:rPr>
              <a:t> tener la información </a:t>
            </a:r>
            <a:br>
              <a:rPr lang="en-US" sz="2800" spc="-113" dirty="0">
                <a:solidFill>
                  <a:srgbClr val="445469"/>
                </a:solidFill>
              </a:rPr>
            </a:br>
            <a:r>
              <a:rPr lang="en-US" sz="2800" b="1" spc="-113" dirty="0">
                <a:solidFill>
                  <a:schemeClr val="accent3"/>
                </a:solidFill>
              </a:rPr>
              <a:t>CATASTRAL ACTUALIZADA? </a:t>
            </a:r>
          </a:p>
        </p:txBody>
      </p:sp>
      <p:pic>
        <p:nvPicPr>
          <p:cNvPr id="47119" name="Imagen 9">
            <a:extLst>
              <a:ext uri="{FF2B5EF4-FFF2-40B4-BE49-F238E27FC236}">
                <a16:creationId xmlns:a16="http://schemas.microsoft.com/office/drawing/2014/main" id="{EC88BC4E-8915-4D62-AC81-CCA41DE86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10" y="2864644"/>
            <a:ext cx="386953" cy="61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Oval 16">
            <a:extLst>
              <a:ext uri="{FF2B5EF4-FFF2-40B4-BE49-F238E27FC236}">
                <a16:creationId xmlns:a16="http://schemas.microsoft.com/office/drawing/2014/main" id="{1835A819-3155-41B7-AF8B-6C274242E159}"/>
              </a:ext>
            </a:extLst>
          </p:cNvPr>
          <p:cNvSpPr/>
          <p:nvPr/>
        </p:nvSpPr>
        <p:spPr>
          <a:xfrm>
            <a:off x="6335911" y="2918222"/>
            <a:ext cx="614363" cy="6131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anchor="ctr"/>
          <a:lstStyle/>
          <a:p>
            <a:pPr algn="ctr" defTabSz="685748">
              <a:buClrTx/>
              <a:defRPr/>
            </a:pPr>
            <a:endParaRPr lang="en-US" sz="3300" kern="1200" dirty="0">
              <a:solidFill>
                <a:srgbClr val="F6F8F8"/>
              </a:solidFill>
              <a:latin typeface="Tahoma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4D96FE8-27B3-CA49-82A2-7E228C1AD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4100" y="2901191"/>
            <a:ext cx="556436" cy="55643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A79C55A2-A274-AF4E-8362-0ECE9A0BA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4831" y="2992743"/>
            <a:ext cx="436521" cy="4365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404A180-64C8-6E47-BE87-A456B73D1B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3668" b="26929"/>
          <a:stretch/>
        </p:blipFill>
        <p:spPr>
          <a:xfrm>
            <a:off x="-1" y="-33592"/>
            <a:ext cx="9143997" cy="17924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7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7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47110" grpId="0"/>
      <p:bldP spid="47111" grpId="0"/>
      <p:bldP spid="47112" grpId="0"/>
      <p:bldP spid="47113" grpId="0"/>
      <p:bldP spid="47114" grpId="0"/>
      <p:bldP spid="47115" grpId="0"/>
      <p:bldP spid="47116" grpId="0"/>
      <p:bldP spid="47117" grpId="0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36;p25">
            <a:extLst>
              <a:ext uri="{FF2B5EF4-FFF2-40B4-BE49-F238E27FC236}">
                <a16:creationId xmlns:a16="http://schemas.microsoft.com/office/drawing/2014/main" id="{A26F9C3C-30FD-E343-B074-1DB8CAB7D3B3}"/>
              </a:ext>
            </a:extLst>
          </p:cNvPr>
          <p:cNvSpPr/>
          <p:nvPr/>
        </p:nvSpPr>
        <p:spPr>
          <a:xfrm flipH="1">
            <a:off x="-3" y="-15547"/>
            <a:ext cx="4572002" cy="1353704"/>
          </a:xfrm>
          <a:prstGeom prst="rect">
            <a:avLst/>
          </a:prstGeom>
          <a:solidFill>
            <a:srgbClr val="35B6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2DA955A6-F34F-114B-9262-27C7966DC323}"/>
              </a:ext>
            </a:extLst>
          </p:cNvPr>
          <p:cNvSpPr/>
          <p:nvPr/>
        </p:nvSpPr>
        <p:spPr>
          <a:xfrm>
            <a:off x="202019" y="308344"/>
            <a:ext cx="925690" cy="92569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2B9EE3D-034D-4F28-8541-0B876C37E2A7}"/>
              </a:ext>
            </a:extLst>
          </p:cNvPr>
          <p:cNvSpPr txBox="1"/>
          <p:nvPr/>
        </p:nvSpPr>
        <p:spPr>
          <a:xfrm>
            <a:off x="1193136" y="501635"/>
            <a:ext cx="3373497" cy="53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s-CO" sz="28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¿Cuándo </a:t>
            </a:r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cambió</a:t>
            </a:r>
            <a:r>
              <a:rPr lang="es-CO" sz="28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s-CO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5">
            <a:extLst>
              <a:ext uri="{FF2B5EF4-FFF2-40B4-BE49-F238E27FC236}">
                <a16:creationId xmlns:a16="http://schemas.microsoft.com/office/drawing/2014/main" id="{25333EAC-8D88-4F91-AB89-5227B3665C78}"/>
              </a:ext>
            </a:extLst>
          </p:cNvPr>
          <p:cNvCxnSpPr>
            <a:cxnSpLocks/>
          </p:cNvCxnSpPr>
          <p:nvPr/>
        </p:nvCxnSpPr>
        <p:spPr>
          <a:xfrm flipH="1" flipV="1">
            <a:off x="758368" y="2480647"/>
            <a:ext cx="2753852" cy="1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reeform 20">
            <a:extLst>
              <a:ext uri="{FF2B5EF4-FFF2-40B4-BE49-F238E27FC236}">
                <a16:creationId xmlns:a16="http://schemas.microsoft.com/office/drawing/2014/main" id="{836DFFD9-952A-4C06-B79E-9F5DA8BA3A37}"/>
              </a:ext>
            </a:extLst>
          </p:cNvPr>
          <p:cNvSpPr/>
          <p:nvPr/>
        </p:nvSpPr>
        <p:spPr>
          <a:xfrm rot="10800000" flipH="1">
            <a:off x="4885059" y="1234035"/>
            <a:ext cx="813533" cy="732949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chemeClr val="accent1">
                <a:lumMod val="75000"/>
              </a:schemeClr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cxnSp>
        <p:nvCxnSpPr>
          <p:cNvPr id="6" name="Straight Connector 25">
            <a:extLst>
              <a:ext uri="{FF2B5EF4-FFF2-40B4-BE49-F238E27FC236}">
                <a16:creationId xmlns:a16="http://schemas.microsoft.com/office/drawing/2014/main" id="{BAD186C4-10C5-4B21-8084-5BAF821E34D3}"/>
              </a:ext>
            </a:extLst>
          </p:cNvPr>
          <p:cNvCxnSpPr>
            <a:cxnSpLocks/>
          </p:cNvCxnSpPr>
          <p:nvPr/>
        </p:nvCxnSpPr>
        <p:spPr>
          <a:xfrm>
            <a:off x="5827964" y="3448430"/>
            <a:ext cx="2248557" cy="0"/>
          </a:xfrm>
          <a:prstGeom prst="line">
            <a:avLst/>
          </a:prstGeom>
          <a:ln w="12700" cmpd="sng">
            <a:solidFill>
              <a:schemeClr val="accent3">
                <a:lumMod val="75000"/>
              </a:schemeClr>
            </a:solidFill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9">
            <a:extLst>
              <a:ext uri="{FF2B5EF4-FFF2-40B4-BE49-F238E27FC236}">
                <a16:creationId xmlns:a16="http://schemas.microsoft.com/office/drawing/2014/main" id="{CA7FE2EA-C222-4CDA-B9CD-BA15E8B99468}"/>
              </a:ext>
            </a:extLst>
          </p:cNvPr>
          <p:cNvSpPr/>
          <p:nvPr/>
        </p:nvSpPr>
        <p:spPr>
          <a:xfrm>
            <a:off x="5938807" y="1116226"/>
            <a:ext cx="3037091" cy="2123658"/>
          </a:xfrm>
          <a:prstGeom prst="rect">
            <a:avLst/>
          </a:prstGeom>
        </p:spPr>
        <p:txBody>
          <a:bodyPr wrap="square" lIns="91440" rIns="91440" bIns="45720">
            <a:spAutoFit/>
          </a:bodyPr>
          <a:lstStyle/>
          <a:p>
            <a:pPr marL="128588" indent="-128588">
              <a:buClr>
                <a:schemeClr val="accent2">
                  <a:lumMod val="75000"/>
                </a:schemeClr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accent2">
                    <a:lumMod val="75000"/>
                    <a:alpha val="65000"/>
                  </a:schemeClr>
                </a:solidFill>
                <a:ea typeface="Open Sans Regular" charset="0"/>
                <a:cs typeface="Open Sans Regular" charset="0"/>
                <a:sym typeface="Calibri"/>
              </a:rPr>
              <a:t>Ley PND 1955 – Catastro como servicio público</a:t>
            </a:r>
          </a:p>
          <a:p>
            <a:pPr marL="128588" indent="-128588">
              <a:buClr>
                <a:schemeClr val="accent2">
                  <a:lumMod val="75000"/>
                </a:schemeClr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accent2">
                    <a:lumMod val="75000"/>
                    <a:alpha val="65000"/>
                  </a:schemeClr>
                </a:solidFill>
                <a:ea typeface="Open Sans Regular" charset="0"/>
                <a:cs typeface="Open Sans Regular" charset="0"/>
                <a:sym typeface="Calibri"/>
              </a:rPr>
              <a:t>CONPES 3958 – Catastro Multipropósito</a:t>
            </a:r>
            <a:endParaRPr lang="es-ES" sz="1200" dirty="0">
              <a:solidFill>
                <a:schemeClr val="accent2">
                  <a:lumMod val="75000"/>
                  <a:alpha val="65000"/>
                </a:schemeClr>
              </a:solidFill>
              <a:ea typeface="Open Sans Regular" charset="0"/>
              <a:cs typeface="Open Sans Regular" charset="0"/>
            </a:endParaRPr>
          </a:p>
          <a:p>
            <a:pPr marL="128588" indent="-128588">
              <a:buClr>
                <a:schemeClr val="accent2">
                  <a:lumMod val="75000"/>
                </a:schemeClr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accent2">
                    <a:lumMod val="75000"/>
                    <a:alpha val="65000"/>
                  </a:schemeClr>
                </a:solidFill>
                <a:ea typeface="Open Sans Regular" charset="0"/>
                <a:cs typeface="Open Sans Regular" charset="0"/>
                <a:sym typeface="Calibri"/>
              </a:rPr>
              <a:t>Circular conjunta cabidas y linderos IGAC – SNR</a:t>
            </a:r>
            <a:endParaRPr lang="es-ES" sz="1200" dirty="0">
              <a:solidFill>
                <a:schemeClr val="accent2">
                  <a:lumMod val="75000"/>
                  <a:alpha val="65000"/>
                </a:schemeClr>
              </a:solidFill>
              <a:ea typeface="Open Sans Regular" charset="0"/>
              <a:cs typeface="Open Sans Regular" charset="0"/>
            </a:endParaRPr>
          </a:p>
          <a:p>
            <a:pPr marL="128588" indent="-128588">
              <a:buClr>
                <a:schemeClr val="accent2">
                  <a:lumMod val="75000"/>
                </a:schemeClr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accent2">
                    <a:lumMod val="75000"/>
                    <a:alpha val="65000"/>
                  </a:schemeClr>
                </a:solidFill>
                <a:ea typeface="Open Sans Regular" charset="0"/>
                <a:cs typeface="Open Sans Regular" charset="0"/>
                <a:sym typeface="Calibri"/>
              </a:rPr>
              <a:t>Acuerdo 02 CSAOSR</a:t>
            </a:r>
          </a:p>
          <a:p>
            <a:pPr marL="128588" indent="-128588">
              <a:buClr>
                <a:schemeClr val="accent2">
                  <a:lumMod val="75000"/>
                </a:schemeClr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200" dirty="0">
                <a:solidFill>
                  <a:schemeClr val="accent2">
                    <a:lumMod val="75000"/>
                    <a:alpha val="65000"/>
                  </a:schemeClr>
                </a:solidFill>
                <a:ea typeface="Open Sans Regular" charset="0"/>
                <a:cs typeface="Open Sans Regular" charset="0"/>
              </a:rPr>
              <a:t>Directiva presidencial 10 – Intercambio de imágenes</a:t>
            </a:r>
          </a:p>
          <a:p>
            <a:pPr marL="128588" indent="-128588">
              <a:buClr>
                <a:schemeClr val="accent2">
                  <a:lumMod val="75000"/>
                </a:schemeClr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200" dirty="0">
                <a:solidFill>
                  <a:schemeClr val="accent2">
                    <a:lumMod val="75000"/>
                    <a:alpha val="65000"/>
                  </a:schemeClr>
                </a:solidFill>
                <a:ea typeface="Open Sans Regular" charset="0"/>
                <a:cs typeface="Open Sans Regular" charset="0"/>
              </a:rPr>
              <a:t>Decreto 1983 – Requisitos habilitantes</a:t>
            </a:r>
          </a:p>
          <a:p>
            <a:pPr marL="128588" indent="-128588">
              <a:buClr>
                <a:schemeClr val="accent2">
                  <a:lumMod val="75000"/>
                </a:schemeClr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200" dirty="0">
                <a:solidFill>
                  <a:schemeClr val="accent2">
                    <a:lumMod val="75000"/>
                    <a:alpha val="65000"/>
                  </a:schemeClr>
                </a:solidFill>
                <a:ea typeface="Open Sans Regular" charset="0"/>
                <a:cs typeface="Open Sans Regular" charset="0"/>
              </a:rPr>
              <a:t>Acuerdo 04 – CSAOSR</a:t>
            </a:r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8BCF1FD7-427D-4ED9-9B0E-37170C9C0218}"/>
              </a:ext>
            </a:extLst>
          </p:cNvPr>
          <p:cNvSpPr/>
          <p:nvPr/>
        </p:nvSpPr>
        <p:spPr>
          <a:xfrm>
            <a:off x="5967477" y="3483929"/>
            <a:ext cx="2857545" cy="1319336"/>
          </a:xfrm>
          <a:prstGeom prst="rect">
            <a:avLst/>
          </a:prstGeom>
        </p:spPr>
        <p:txBody>
          <a:bodyPr wrap="square" lIns="91440" rIns="91440" bIns="45720">
            <a:spAutoFit/>
          </a:bodyPr>
          <a:lstStyle/>
          <a:p>
            <a:pPr marL="128588" indent="-128588">
              <a:lnSpc>
                <a:spcPct val="85000"/>
              </a:lnSpc>
              <a:spcBef>
                <a:spcPts val="450"/>
              </a:spcBef>
              <a:buClr>
                <a:schemeClr val="accent5">
                  <a:lumMod val="75000"/>
                </a:schemeClr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accent3">
                    <a:lumMod val="75000"/>
                    <a:alpha val="65000"/>
                  </a:schemeClr>
                </a:solidFill>
                <a:ea typeface="Open Sans Regular" charset="0"/>
                <a:cs typeface="Open Sans Regular" charset="0"/>
                <a:sym typeface="Calibri"/>
              </a:rPr>
              <a:t>Decreto 148 Catastro Multipropósito</a:t>
            </a:r>
          </a:p>
          <a:p>
            <a:pPr marL="128588" indent="-128588">
              <a:lnSpc>
                <a:spcPct val="85000"/>
              </a:lnSpc>
              <a:spcBef>
                <a:spcPts val="450"/>
              </a:spcBef>
              <a:buClr>
                <a:schemeClr val="accent5">
                  <a:lumMod val="75000"/>
                </a:schemeClr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accent3">
                    <a:lumMod val="75000"/>
                    <a:alpha val="65000"/>
                  </a:schemeClr>
                </a:solidFill>
                <a:ea typeface="Open Sans Regular" charset="0"/>
                <a:cs typeface="Open Sans Regular" charset="0"/>
                <a:sym typeface="Calibri"/>
              </a:rPr>
              <a:t>Resolución 388 Especificaciones técnicas para la gestión catastral</a:t>
            </a:r>
          </a:p>
          <a:p>
            <a:pPr marL="128588" indent="-128588">
              <a:lnSpc>
                <a:spcPct val="85000"/>
              </a:lnSpc>
              <a:spcBef>
                <a:spcPts val="450"/>
              </a:spcBef>
              <a:buClr>
                <a:schemeClr val="accent5">
                  <a:lumMod val="75000"/>
                </a:schemeClr>
              </a:buClr>
              <a:buSzPts val="1400"/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accent3">
                    <a:lumMod val="75000"/>
                    <a:alpha val="65000"/>
                  </a:schemeClr>
                </a:solidFill>
                <a:ea typeface="Open Sans Regular" charset="0"/>
                <a:cs typeface="Open Sans Regular" charset="0"/>
                <a:sym typeface="Calibri"/>
              </a:rPr>
              <a:t>Resoluciones 471y 529 Especificaciones técnicas </a:t>
            </a:r>
            <a:r>
              <a:rPr lang="es-MX" sz="1200" dirty="0">
                <a:solidFill>
                  <a:schemeClr val="accent3">
                    <a:lumMod val="75000"/>
                    <a:alpha val="65000"/>
                  </a:schemeClr>
                </a:solidFill>
                <a:ea typeface="Open Sans Regular" charset="0"/>
                <a:cs typeface="Open Sans Regular" charset="0"/>
                <a:sym typeface="Calibri"/>
              </a:rPr>
              <a:t>mínimas para los productos de la cartografía básica oficial</a:t>
            </a:r>
            <a:endParaRPr lang="es-ES" sz="1200" dirty="0">
              <a:solidFill>
                <a:schemeClr val="accent3">
                  <a:lumMod val="75000"/>
                  <a:alpha val="65000"/>
                </a:schemeClr>
              </a:solidFill>
              <a:ea typeface="Open Sans Regular" charset="0"/>
              <a:cs typeface="Open Sans Regular" charset="0"/>
              <a:sym typeface="Calibri"/>
            </a:endParaRPr>
          </a:p>
        </p:txBody>
      </p:sp>
      <p:sp>
        <p:nvSpPr>
          <p:cNvPr id="18" name="Rectangle 32">
            <a:extLst>
              <a:ext uri="{FF2B5EF4-FFF2-40B4-BE49-F238E27FC236}">
                <a16:creationId xmlns:a16="http://schemas.microsoft.com/office/drawing/2014/main" id="{94488CF9-EF9D-4140-9D03-2937C0813F6E}"/>
              </a:ext>
            </a:extLst>
          </p:cNvPr>
          <p:cNvSpPr/>
          <p:nvPr/>
        </p:nvSpPr>
        <p:spPr>
          <a:xfrm>
            <a:off x="732392" y="2552327"/>
            <a:ext cx="2196298" cy="710451"/>
          </a:xfrm>
          <a:prstGeom prst="rect">
            <a:avLst/>
          </a:prstGeom>
        </p:spPr>
        <p:txBody>
          <a:bodyPr wrap="square" lIns="91440" rIns="91440" bIns="45720">
            <a:spAutoFit/>
          </a:bodyPr>
          <a:lstStyle/>
          <a:p>
            <a:pPr marL="128588" indent="-128588">
              <a:spcBef>
                <a:spcPts val="45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200" dirty="0">
                <a:solidFill>
                  <a:schemeClr val="accent1">
                    <a:alpha val="65000"/>
                  </a:schemeClr>
                </a:solidFill>
                <a:ea typeface="Open Sans Regular" charset="0"/>
                <a:cs typeface="Open Sans Regular" charset="0"/>
                <a:sym typeface="Calibri"/>
              </a:rPr>
              <a:t>Memorando de entendimiento</a:t>
            </a:r>
            <a:endParaRPr lang="es-CO" sz="1200" dirty="0">
              <a:solidFill>
                <a:schemeClr val="accent1">
                  <a:alpha val="65000"/>
                </a:schemeClr>
              </a:solidFill>
              <a:ea typeface="Open Sans Regular" charset="0"/>
              <a:cs typeface="Open Sans Regular" charset="0"/>
            </a:endParaRPr>
          </a:p>
          <a:p>
            <a:pPr marL="128588" indent="-128588">
              <a:spcBef>
                <a:spcPts val="45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s-CO" sz="1200" dirty="0">
                <a:solidFill>
                  <a:schemeClr val="accent1">
                    <a:alpha val="65000"/>
                  </a:schemeClr>
                </a:solidFill>
                <a:ea typeface="Open Sans Regular" charset="0"/>
                <a:cs typeface="Open Sans Regular" charset="0"/>
                <a:sym typeface="Calibri"/>
              </a:rPr>
              <a:t>CONPES 3951 – Crédito</a:t>
            </a:r>
            <a:endParaRPr lang="es-CO" sz="1200" dirty="0">
              <a:solidFill>
                <a:schemeClr val="accent1">
                  <a:alpha val="65000"/>
                </a:schemeClr>
              </a:solidFill>
              <a:ea typeface="Open Sans Regular" charset="0"/>
              <a:cs typeface="Open Sans Regular" charset="0"/>
            </a:endParaRP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77189E20-86AC-49E4-87E8-1F4CC2DFCEBD}"/>
              </a:ext>
            </a:extLst>
          </p:cNvPr>
          <p:cNvSpPr txBox="1">
            <a:spLocks/>
          </p:cNvSpPr>
          <p:nvPr/>
        </p:nvSpPr>
        <p:spPr>
          <a:xfrm>
            <a:off x="1328901" y="812048"/>
            <a:ext cx="2545459" cy="459746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4500" i="1" dirty="0">
                <a:solidFill>
                  <a:schemeClr val="bg1"/>
                </a:solidFill>
              </a:rPr>
              <a:t>Avance en regulación</a:t>
            </a:r>
          </a:p>
        </p:txBody>
      </p:sp>
      <p:grpSp>
        <p:nvGrpSpPr>
          <p:cNvPr id="26" name="Group 2">
            <a:extLst>
              <a:ext uri="{FF2B5EF4-FFF2-40B4-BE49-F238E27FC236}">
                <a16:creationId xmlns:a16="http://schemas.microsoft.com/office/drawing/2014/main" id="{B2E4F088-6316-9B4B-9A6B-679D34B9464C}"/>
              </a:ext>
            </a:extLst>
          </p:cNvPr>
          <p:cNvGrpSpPr/>
          <p:nvPr/>
        </p:nvGrpSpPr>
        <p:grpSpPr>
          <a:xfrm>
            <a:off x="2998454" y="1665485"/>
            <a:ext cx="3146847" cy="2911929"/>
            <a:chOff x="3997938" y="1422361"/>
            <a:chExt cx="4195796" cy="3882572"/>
          </a:xfrm>
        </p:grpSpPr>
        <p:grpSp>
          <p:nvGrpSpPr>
            <p:cNvPr id="28" name="Group 4">
              <a:extLst>
                <a:ext uri="{FF2B5EF4-FFF2-40B4-BE49-F238E27FC236}">
                  <a16:creationId xmlns:a16="http://schemas.microsoft.com/office/drawing/2014/main" id="{5C990E91-186E-604F-92E5-73515F9173DE}"/>
                </a:ext>
              </a:extLst>
            </p:cNvPr>
            <p:cNvGrpSpPr/>
            <p:nvPr/>
          </p:nvGrpSpPr>
          <p:grpSpPr>
            <a:xfrm>
              <a:off x="6450645" y="2648550"/>
              <a:ext cx="1743089" cy="2656383"/>
              <a:chOff x="6450645" y="2648550"/>
              <a:chExt cx="1743089" cy="2656383"/>
            </a:xfrm>
          </p:grpSpPr>
          <p:sp>
            <p:nvSpPr>
              <p:cNvPr id="38" name="Freeform 7">
                <a:extLst>
                  <a:ext uri="{FF2B5EF4-FFF2-40B4-BE49-F238E27FC236}">
                    <a16:creationId xmlns:a16="http://schemas.microsoft.com/office/drawing/2014/main" id="{CD094BE6-C0B7-ED4D-99D4-6B2B1E3ECDFE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0000">
                <a:off x="6626491" y="4115134"/>
                <a:ext cx="645505" cy="1189799"/>
              </a:xfrm>
              <a:custGeom>
                <a:avLst/>
                <a:gdLst>
                  <a:gd name="T0" fmla="*/ 0 w 287"/>
                  <a:gd name="T1" fmla="*/ 266 h 529"/>
                  <a:gd name="T2" fmla="*/ 287 w 287"/>
                  <a:gd name="T3" fmla="*/ 529 h 529"/>
                  <a:gd name="T4" fmla="*/ 287 w 287"/>
                  <a:gd name="T5" fmla="*/ 266 h 529"/>
                  <a:gd name="T6" fmla="*/ 287 w 287"/>
                  <a:gd name="T7" fmla="*/ 0 h 529"/>
                  <a:gd name="T8" fmla="*/ 0 w 287"/>
                  <a:gd name="T9" fmla="*/ 266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529">
                    <a:moveTo>
                      <a:pt x="0" y="266"/>
                    </a:moveTo>
                    <a:lnTo>
                      <a:pt x="287" y="529"/>
                    </a:lnTo>
                    <a:lnTo>
                      <a:pt x="287" y="266"/>
                    </a:lnTo>
                    <a:lnTo>
                      <a:pt x="287" y="0"/>
                    </a:lnTo>
                    <a:lnTo>
                      <a:pt x="0" y="26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34290" rIns="68580" bIns="3429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050" dirty="0">
                  <a:solidFill>
                    <a:srgbClr val="FFFFFF"/>
                  </a:solidFill>
                  <a:latin typeface="Open Sans Regular" charset="0"/>
                </a:endParaRPr>
              </a:p>
            </p:txBody>
          </p:sp>
          <p:sp>
            <p:nvSpPr>
              <p:cNvPr id="39" name="Freeform 8">
                <a:extLst>
                  <a:ext uri="{FF2B5EF4-FFF2-40B4-BE49-F238E27FC236}">
                    <a16:creationId xmlns:a16="http://schemas.microsoft.com/office/drawing/2014/main" id="{8D5C0FE2-3410-DC42-85AB-7373148EFD61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0000">
                <a:off x="6450645" y="2648550"/>
                <a:ext cx="1743089" cy="1745339"/>
              </a:xfrm>
              <a:custGeom>
                <a:avLst/>
                <a:gdLst>
                  <a:gd name="T0" fmla="*/ 327 w 327"/>
                  <a:gd name="T1" fmla="*/ 0 h 327"/>
                  <a:gd name="T2" fmla="*/ 217 w 327"/>
                  <a:gd name="T3" fmla="*/ 0 h 327"/>
                  <a:gd name="T4" fmla="*/ 0 w 327"/>
                  <a:gd name="T5" fmla="*/ 216 h 327"/>
                  <a:gd name="T6" fmla="*/ 0 w 327"/>
                  <a:gd name="T7" fmla="*/ 327 h 327"/>
                  <a:gd name="T8" fmla="*/ 327 w 327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7" h="327">
                    <a:moveTo>
                      <a:pt x="327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17" y="119"/>
                      <a:pt x="120" y="216"/>
                      <a:pt x="0" y="216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180" y="327"/>
                      <a:pt x="327" y="180"/>
                      <a:pt x="327" y="0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latin typeface="Open Sans Regular" charset="0"/>
                </a:endParaRPr>
              </a:p>
            </p:txBody>
          </p:sp>
        </p:grp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67188576-1B2C-2645-9C68-B183463E1DF2}"/>
                </a:ext>
              </a:extLst>
            </p:cNvPr>
            <p:cNvSpPr>
              <a:spLocks/>
            </p:cNvSpPr>
            <p:nvPr/>
          </p:nvSpPr>
          <p:spPr bwMode="auto">
            <a:xfrm rot="18900000">
              <a:off x="5224456" y="1422361"/>
              <a:ext cx="1743089" cy="1745339"/>
            </a:xfrm>
            <a:custGeom>
              <a:avLst/>
              <a:gdLst>
                <a:gd name="T0" fmla="*/ 0 w 327"/>
                <a:gd name="T1" fmla="*/ 0 h 327"/>
                <a:gd name="T2" fmla="*/ 0 w 327"/>
                <a:gd name="T3" fmla="*/ 110 h 327"/>
                <a:gd name="T4" fmla="*/ 217 w 327"/>
                <a:gd name="T5" fmla="*/ 327 h 327"/>
                <a:gd name="T6" fmla="*/ 327 w 327"/>
                <a:gd name="T7" fmla="*/ 327 h 327"/>
                <a:gd name="T8" fmla="*/ 0 w 327"/>
                <a:gd name="T9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27">
                  <a:moveTo>
                    <a:pt x="0" y="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120" y="110"/>
                    <a:pt x="217" y="207"/>
                    <a:pt x="217" y="327"/>
                  </a:cubicBezTo>
                  <a:cubicBezTo>
                    <a:pt x="327" y="327"/>
                    <a:pt x="327" y="327"/>
                    <a:pt x="327" y="327"/>
                  </a:cubicBezTo>
                  <a:cubicBezTo>
                    <a:pt x="327" y="146"/>
                    <a:pt x="180" y="0"/>
                    <a:pt x="0" y="0"/>
                  </a:cubicBezTo>
                </a:path>
              </a:pathLst>
            </a:custGeom>
            <a:solidFill>
              <a:srgbClr val="009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Open Sans Regular" charset="0"/>
              </a:endParaRPr>
            </a:p>
          </p:txBody>
        </p:sp>
        <p:grpSp>
          <p:nvGrpSpPr>
            <p:cNvPr id="31" name="Group 6">
              <a:extLst>
                <a:ext uri="{FF2B5EF4-FFF2-40B4-BE49-F238E27FC236}">
                  <a16:creationId xmlns:a16="http://schemas.microsoft.com/office/drawing/2014/main" id="{BAC71A5E-08E3-134C-9A29-BF3DF0D74677}"/>
                </a:ext>
              </a:extLst>
            </p:cNvPr>
            <p:cNvGrpSpPr/>
            <p:nvPr/>
          </p:nvGrpSpPr>
          <p:grpSpPr>
            <a:xfrm>
              <a:off x="5224456" y="1422361"/>
              <a:ext cx="2658110" cy="1745339"/>
              <a:chOff x="5224456" y="1422361"/>
              <a:chExt cx="2658110" cy="1745339"/>
            </a:xfrm>
          </p:grpSpPr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8095DB31-C37E-B745-B3DB-748F3AE3ED2B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0000">
                <a:off x="6695016" y="2342839"/>
                <a:ext cx="1187550" cy="645505"/>
              </a:xfrm>
              <a:custGeom>
                <a:avLst/>
                <a:gdLst>
                  <a:gd name="T0" fmla="*/ 263 w 528"/>
                  <a:gd name="T1" fmla="*/ 287 h 287"/>
                  <a:gd name="T2" fmla="*/ 528 w 528"/>
                  <a:gd name="T3" fmla="*/ 0 h 287"/>
                  <a:gd name="T4" fmla="*/ 263 w 528"/>
                  <a:gd name="T5" fmla="*/ 0 h 287"/>
                  <a:gd name="T6" fmla="*/ 0 w 528"/>
                  <a:gd name="T7" fmla="*/ 0 h 287"/>
                  <a:gd name="T8" fmla="*/ 263 w 528"/>
                  <a:gd name="T9" fmla="*/ 287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287">
                    <a:moveTo>
                      <a:pt x="263" y="287"/>
                    </a:moveTo>
                    <a:lnTo>
                      <a:pt x="528" y="0"/>
                    </a:lnTo>
                    <a:lnTo>
                      <a:pt x="263" y="0"/>
                    </a:lnTo>
                    <a:lnTo>
                      <a:pt x="0" y="0"/>
                    </a:lnTo>
                    <a:lnTo>
                      <a:pt x="263" y="2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13716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050" dirty="0">
                  <a:solidFill>
                    <a:srgbClr val="FFFFFF"/>
                  </a:solidFill>
                  <a:latin typeface="Open Sans Regular" charset="0"/>
                </a:endParaRPr>
              </a:p>
            </p:txBody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3FBE18F7-3938-0F4B-9148-9989F217BECB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0000">
                <a:off x="5224456" y="1422361"/>
                <a:ext cx="1743089" cy="1745339"/>
              </a:xfrm>
              <a:custGeom>
                <a:avLst/>
                <a:gdLst>
                  <a:gd name="T0" fmla="*/ 0 w 327"/>
                  <a:gd name="T1" fmla="*/ 0 h 327"/>
                  <a:gd name="T2" fmla="*/ 0 w 327"/>
                  <a:gd name="T3" fmla="*/ 110 h 327"/>
                  <a:gd name="T4" fmla="*/ 217 w 327"/>
                  <a:gd name="T5" fmla="*/ 327 h 327"/>
                  <a:gd name="T6" fmla="*/ 327 w 327"/>
                  <a:gd name="T7" fmla="*/ 327 h 327"/>
                  <a:gd name="T8" fmla="*/ 0 w 327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7" h="327">
                    <a:moveTo>
                      <a:pt x="0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120" y="110"/>
                      <a:pt x="217" y="207"/>
                      <a:pt x="217" y="327"/>
                    </a:cubicBezTo>
                    <a:cubicBezTo>
                      <a:pt x="327" y="327"/>
                      <a:pt x="327" y="327"/>
                      <a:pt x="327" y="327"/>
                    </a:cubicBezTo>
                    <a:cubicBezTo>
                      <a:pt x="327" y="146"/>
                      <a:pt x="180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latin typeface="Open Sans Regular" charset="0"/>
                </a:endParaRPr>
              </a:p>
            </p:txBody>
          </p:sp>
        </p:grpSp>
        <p:grpSp>
          <p:nvGrpSpPr>
            <p:cNvPr id="32" name="Group 7">
              <a:extLst>
                <a:ext uri="{FF2B5EF4-FFF2-40B4-BE49-F238E27FC236}">
                  <a16:creationId xmlns:a16="http://schemas.microsoft.com/office/drawing/2014/main" id="{3E72CD37-38BB-464A-81A0-B11E4AD8CA59}"/>
                </a:ext>
              </a:extLst>
            </p:cNvPr>
            <p:cNvGrpSpPr/>
            <p:nvPr/>
          </p:nvGrpSpPr>
          <p:grpSpPr>
            <a:xfrm>
              <a:off x="3997938" y="1734324"/>
              <a:ext cx="1745338" cy="2658769"/>
              <a:chOff x="3997938" y="1734324"/>
              <a:chExt cx="1745338" cy="2658769"/>
            </a:xfrm>
          </p:grpSpPr>
          <p:sp>
            <p:nvSpPr>
              <p:cNvPr id="34" name="Freeform 6">
                <a:extLst>
                  <a:ext uri="{FF2B5EF4-FFF2-40B4-BE49-F238E27FC236}">
                    <a16:creationId xmlns:a16="http://schemas.microsoft.com/office/drawing/2014/main" id="{89EB3B18-26B4-DB48-ABEC-3E5131FEF3EA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0000">
                <a:off x="3997938" y="2647754"/>
                <a:ext cx="1745338" cy="1745339"/>
              </a:xfrm>
              <a:custGeom>
                <a:avLst/>
                <a:gdLst>
                  <a:gd name="T0" fmla="*/ 0 w 327"/>
                  <a:gd name="T1" fmla="*/ 327 h 327"/>
                  <a:gd name="T2" fmla="*/ 110 w 327"/>
                  <a:gd name="T3" fmla="*/ 327 h 327"/>
                  <a:gd name="T4" fmla="*/ 327 w 327"/>
                  <a:gd name="T5" fmla="*/ 110 h 327"/>
                  <a:gd name="T6" fmla="*/ 327 w 327"/>
                  <a:gd name="T7" fmla="*/ 0 h 327"/>
                  <a:gd name="T8" fmla="*/ 0 w 327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7" h="327">
                    <a:moveTo>
                      <a:pt x="0" y="327"/>
                    </a:moveTo>
                    <a:cubicBezTo>
                      <a:pt x="110" y="327"/>
                      <a:pt x="110" y="327"/>
                      <a:pt x="110" y="327"/>
                    </a:cubicBezTo>
                    <a:cubicBezTo>
                      <a:pt x="110" y="207"/>
                      <a:pt x="208" y="110"/>
                      <a:pt x="327" y="110"/>
                    </a:cubicBezTo>
                    <a:cubicBezTo>
                      <a:pt x="327" y="0"/>
                      <a:pt x="327" y="0"/>
                      <a:pt x="327" y="0"/>
                    </a:cubicBezTo>
                    <a:cubicBezTo>
                      <a:pt x="147" y="0"/>
                      <a:pt x="0" y="146"/>
                      <a:pt x="0" y="327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>
                  <a:latin typeface="Open Sans Regular" charset="0"/>
                </a:endParaRPr>
              </a:p>
            </p:txBody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B391F15C-BA11-7941-BC1A-55A823E748C2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0000">
                <a:off x="4916824" y="1734324"/>
                <a:ext cx="645505" cy="1189799"/>
              </a:xfrm>
              <a:custGeom>
                <a:avLst/>
                <a:gdLst>
                  <a:gd name="T0" fmla="*/ 287 w 287"/>
                  <a:gd name="T1" fmla="*/ 266 h 529"/>
                  <a:gd name="T2" fmla="*/ 0 w 287"/>
                  <a:gd name="T3" fmla="*/ 0 h 529"/>
                  <a:gd name="T4" fmla="*/ 0 w 287"/>
                  <a:gd name="T5" fmla="*/ 266 h 529"/>
                  <a:gd name="T6" fmla="*/ 0 w 287"/>
                  <a:gd name="T7" fmla="*/ 529 h 529"/>
                  <a:gd name="T8" fmla="*/ 287 w 287"/>
                  <a:gd name="T9" fmla="*/ 266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529">
                    <a:moveTo>
                      <a:pt x="287" y="266"/>
                    </a:moveTo>
                    <a:lnTo>
                      <a:pt x="0" y="0"/>
                    </a:lnTo>
                    <a:lnTo>
                      <a:pt x="0" y="266"/>
                    </a:lnTo>
                    <a:lnTo>
                      <a:pt x="0" y="529"/>
                    </a:lnTo>
                    <a:lnTo>
                      <a:pt x="287" y="2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137160" bIns="3429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050" dirty="0">
                  <a:solidFill>
                    <a:srgbClr val="FFFFFF"/>
                  </a:solidFill>
                  <a:latin typeface="Open Sans Regular" charset="0"/>
                </a:endParaRPr>
              </a:p>
            </p:txBody>
          </p:sp>
        </p:grpSp>
      </p:grpSp>
      <p:sp>
        <p:nvSpPr>
          <p:cNvPr id="10" name="TextBox 8">
            <a:extLst>
              <a:ext uri="{FF2B5EF4-FFF2-40B4-BE49-F238E27FC236}">
                <a16:creationId xmlns:a16="http://schemas.microsoft.com/office/drawing/2014/main" id="{BEEFF74B-872E-4823-9D11-E92E328C6E5B}"/>
              </a:ext>
            </a:extLst>
          </p:cNvPr>
          <p:cNvSpPr txBox="1"/>
          <p:nvPr/>
        </p:nvSpPr>
        <p:spPr>
          <a:xfrm rot="19893653">
            <a:off x="3541637" y="2485488"/>
            <a:ext cx="1157691" cy="1187068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3013917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+mj-lt"/>
                <a:ea typeface="Open Sans Regular" charset="0"/>
                <a:cs typeface="Open Sans Regular" charset="0"/>
              </a:rPr>
              <a:t>2018</a:t>
            </a: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B724179E-EFD8-E740-A89E-F8B135A835C2}"/>
              </a:ext>
            </a:extLst>
          </p:cNvPr>
          <p:cNvSpPr txBox="1"/>
          <p:nvPr/>
        </p:nvSpPr>
        <p:spPr>
          <a:xfrm rot="2992461">
            <a:off x="4220019" y="2252683"/>
            <a:ext cx="1157691" cy="1187068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3013917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+mj-lt"/>
                <a:ea typeface="Open Sans Regular" charset="0"/>
                <a:cs typeface="Open Sans Regular" charset="0"/>
              </a:rPr>
              <a:t>2019</a:t>
            </a:r>
          </a:p>
        </p:txBody>
      </p:sp>
      <p:sp>
        <p:nvSpPr>
          <p:cNvPr id="41" name="TextBox 8">
            <a:extLst>
              <a:ext uri="{FF2B5EF4-FFF2-40B4-BE49-F238E27FC236}">
                <a16:creationId xmlns:a16="http://schemas.microsoft.com/office/drawing/2014/main" id="{DE77CC0D-6D0E-B74D-9FEA-C0EEA2D179FC}"/>
              </a:ext>
            </a:extLst>
          </p:cNvPr>
          <p:cNvSpPr txBox="1"/>
          <p:nvPr/>
        </p:nvSpPr>
        <p:spPr>
          <a:xfrm rot="8339581">
            <a:off x="4415657" y="2858278"/>
            <a:ext cx="1157691" cy="1187068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3013917"/>
              </a:avLst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+mj-lt"/>
                <a:ea typeface="Open Sans Regular" charset="0"/>
                <a:cs typeface="Open Sans Regular" charset="0"/>
              </a:rPr>
              <a:t>2020</a:t>
            </a:r>
          </a:p>
        </p:txBody>
      </p:sp>
      <p:pic>
        <p:nvPicPr>
          <p:cNvPr id="45" name="Gráfico 44">
            <a:extLst>
              <a:ext uri="{FF2B5EF4-FFF2-40B4-BE49-F238E27FC236}">
                <a16:creationId xmlns:a16="http://schemas.microsoft.com/office/drawing/2014/main" id="{F8EAE331-806C-1B47-80D1-CDCCB7C9D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779" y="464321"/>
            <a:ext cx="633935" cy="592663"/>
          </a:xfrm>
          <a:prstGeom prst="rect">
            <a:avLst/>
          </a:prstGeom>
        </p:spPr>
      </p:pic>
      <p:pic>
        <p:nvPicPr>
          <p:cNvPr id="46" name="Google Shape;357;p54">
            <a:extLst>
              <a:ext uri="{FF2B5EF4-FFF2-40B4-BE49-F238E27FC236}">
                <a16:creationId xmlns:a16="http://schemas.microsoft.com/office/drawing/2014/main" id="{5A8829D9-1C25-C14A-9ED9-814B8509BD7C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361" y="216255"/>
            <a:ext cx="1075974" cy="506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707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  <p:bldP spid="17" grpId="0"/>
      <p:bldP spid="18" grpId="0"/>
      <p:bldP spid="10" grpId="0"/>
      <p:bldP spid="40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59AECDD-7C4E-D54D-B435-37406D95669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26949" y="2826878"/>
            <a:ext cx="2257569" cy="1850702"/>
          </a:xfrm>
        </p:spPr>
        <p:txBody>
          <a:bodyPr/>
          <a:lstStyle/>
          <a:p>
            <a:pPr marL="0" lvl="0" indent="0">
              <a:buNone/>
            </a:pPr>
            <a:r>
              <a:rPr lang="es-ES" b="1" dirty="0">
                <a:solidFill>
                  <a:schemeClr val="accent3"/>
                </a:solidFill>
              </a:rPr>
              <a:t>FORMACIÓN CATASTRAL</a:t>
            </a:r>
          </a:p>
          <a:p>
            <a:pPr marL="9525" indent="0">
              <a:buNone/>
            </a:pPr>
            <a:r>
              <a:rPr lang="es-ES" sz="1200" dirty="0">
                <a:solidFill>
                  <a:schemeClr val="bg1"/>
                </a:solidFill>
              </a:rPr>
              <a:t>Conjunto de actividades destinadas a identificar, por primera vez, la información catastral en la totalidad de los predios que conforman el territorio, o en parte de él.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B97749-EFDB-E34E-8019-B9E8294BA67E}"/>
              </a:ext>
            </a:extLst>
          </p:cNvPr>
          <p:cNvSpPr txBox="1"/>
          <p:nvPr/>
        </p:nvSpPr>
        <p:spPr>
          <a:xfrm>
            <a:off x="1262043" y="324339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80AD821F-ED2B-4AC2-9C7B-28D083D0857E}"/>
              </a:ext>
            </a:extLst>
          </p:cNvPr>
          <p:cNvGrpSpPr/>
          <p:nvPr/>
        </p:nvGrpSpPr>
        <p:grpSpPr>
          <a:xfrm>
            <a:off x="1308603" y="1936395"/>
            <a:ext cx="826175" cy="826175"/>
            <a:chOff x="2928076" y="409390"/>
            <a:chExt cx="826175" cy="826175"/>
          </a:xfrm>
        </p:grpSpPr>
        <p:sp>
          <p:nvSpPr>
            <p:cNvPr id="112" name="Google Shape;16;p2">
              <a:extLst>
                <a:ext uri="{FF2B5EF4-FFF2-40B4-BE49-F238E27FC236}">
                  <a16:creationId xmlns:a16="http://schemas.microsoft.com/office/drawing/2014/main" id="{4DD6CC37-8E25-524F-B148-4B44A70DDC55}"/>
                </a:ext>
              </a:extLst>
            </p:cNvPr>
            <p:cNvSpPr/>
            <p:nvPr/>
          </p:nvSpPr>
          <p:spPr>
            <a:xfrm>
              <a:off x="2928076" y="409390"/>
              <a:ext cx="826175" cy="826175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Elipse 101">
              <a:extLst>
                <a:ext uri="{FF2B5EF4-FFF2-40B4-BE49-F238E27FC236}">
                  <a16:creationId xmlns:a16="http://schemas.microsoft.com/office/drawing/2014/main" id="{F990F393-49A7-3047-ABB3-F07362A85281}"/>
                </a:ext>
              </a:extLst>
            </p:cNvPr>
            <p:cNvSpPr/>
            <p:nvPr/>
          </p:nvSpPr>
          <p:spPr>
            <a:xfrm>
              <a:off x="3118099" y="599414"/>
              <a:ext cx="467395" cy="4673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b="1" dirty="0"/>
                <a:t>1</a:t>
              </a:r>
            </a:p>
          </p:txBody>
        </p:sp>
      </p:grpSp>
      <p:sp>
        <p:nvSpPr>
          <p:cNvPr id="105" name="Google Shape;364;p42">
            <a:extLst>
              <a:ext uri="{FF2B5EF4-FFF2-40B4-BE49-F238E27FC236}">
                <a16:creationId xmlns:a16="http://schemas.microsoft.com/office/drawing/2014/main" id="{EEE13350-C322-334B-901D-A69F276716FD}"/>
              </a:ext>
            </a:extLst>
          </p:cNvPr>
          <p:cNvSpPr txBox="1">
            <a:spLocks/>
          </p:cNvSpPr>
          <p:nvPr/>
        </p:nvSpPr>
        <p:spPr>
          <a:xfrm>
            <a:off x="3791947" y="1757417"/>
            <a:ext cx="2149113" cy="338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6350" indent="0">
              <a:buFont typeface="Muli"/>
              <a:buNone/>
            </a:pPr>
            <a:r>
              <a:rPr lang="es-E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ACTUALIZACIÓN CATASTRAL</a:t>
            </a:r>
          </a:p>
          <a:p>
            <a:pPr marL="6350" indent="0">
              <a:buNone/>
            </a:pPr>
            <a:r>
              <a:rPr lang="es-CO" sz="1100" dirty="0">
                <a:latin typeface="Arial" panose="020B0604020202020204" pitchFamily="34" charset="0"/>
                <a:cs typeface="Arial" panose="020B0604020202020204" pitchFamily="34" charset="0"/>
              </a:rPr>
              <a:t>Conjunto de actividades destinadas a identificar, incorporar o rectificar los cambios o inconsistencias en la información catastral durante un determinado periodo de tiempo. Podrán emplearse mecanismos diferenciados de intervención en el territorio, como métodos directos, declarativos y colaborativos, así como el uso e integración de diferentes fuentes de información que den cuenta de los cambios entre la base y la realidad de los inmuebles. 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9B46F20-BE0B-4215-88F5-71170E88DD62}"/>
              </a:ext>
            </a:extLst>
          </p:cNvPr>
          <p:cNvSpPr txBox="1"/>
          <p:nvPr/>
        </p:nvSpPr>
        <p:spPr>
          <a:xfrm>
            <a:off x="1536191" y="532557"/>
            <a:ext cx="62680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¿Cómo es </a:t>
            </a:r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catastro colombiano?</a:t>
            </a:r>
            <a:endParaRPr lang="es-CO" sz="2800" dirty="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CE333648-CB80-1044-B7DD-BD8A192F72C7}"/>
              </a:ext>
            </a:extLst>
          </p:cNvPr>
          <p:cNvGrpSpPr/>
          <p:nvPr/>
        </p:nvGrpSpPr>
        <p:grpSpPr>
          <a:xfrm>
            <a:off x="3070479" y="1266630"/>
            <a:ext cx="826175" cy="826175"/>
            <a:chOff x="2928076" y="409390"/>
            <a:chExt cx="826175" cy="826175"/>
          </a:xfrm>
        </p:grpSpPr>
        <p:sp>
          <p:nvSpPr>
            <p:cNvPr id="28" name="Google Shape;16;p2">
              <a:extLst>
                <a:ext uri="{FF2B5EF4-FFF2-40B4-BE49-F238E27FC236}">
                  <a16:creationId xmlns:a16="http://schemas.microsoft.com/office/drawing/2014/main" id="{F54A1D2D-14BF-2140-92ED-0FC725EB3C10}"/>
                </a:ext>
              </a:extLst>
            </p:cNvPr>
            <p:cNvSpPr/>
            <p:nvPr/>
          </p:nvSpPr>
          <p:spPr>
            <a:xfrm>
              <a:off x="2928076" y="409390"/>
              <a:ext cx="826175" cy="826175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EB5FF0E4-7D23-394D-BAFA-9B61114CCDCB}"/>
                </a:ext>
              </a:extLst>
            </p:cNvPr>
            <p:cNvSpPr/>
            <p:nvPr/>
          </p:nvSpPr>
          <p:spPr>
            <a:xfrm>
              <a:off x="3118099" y="599414"/>
              <a:ext cx="467395" cy="4673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b="1" dirty="0"/>
                <a:t>2</a:t>
              </a:r>
            </a:p>
          </p:txBody>
        </p:sp>
      </p:grpSp>
      <p:sp>
        <p:nvSpPr>
          <p:cNvPr id="30" name="Google Shape;364;p42">
            <a:extLst>
              <a:ext uri="{FF2B5EF4-FFF2-40B4-BE49-F238E27FC236}">
                <a16:creationId xmlns:a16="http://schemas.microsoft.com/office/drawing/2014/main" id="{5FE13F1C-4E9D-B645-AFA5-88C638EF719C}"/>
              </a:ext>
            </a:extLst>
          </p:cNvPr>
          <p:cNvSpPr txBox="1">
            <a:spLocks/>
          </p:cNvSpPr>
          <p:nvPr/>
        </p:nvSpPr>
        <p:spPr>
          <a:xfrm>
            <a:off x="6353394" y="1926173"/>
            <a:ext cx="2149113" cy="16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➜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●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○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■"/>
              <a:defRPr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6350" indent="0">
              <a:buNone/>
            </a:pPr>
            <a:r>
              <a:rPr lang="es-ES" sz="1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CONSERVACIÓN CATASTRAL</a:t>
            </a:r>
          </a:p>
          <a:p>
            <a:pPr marL="6350" indent="0">
              <a:buNone/>
            </a:pPr>
            <a:r>
              <a:rPr lang="es-CO" sz="1100" dirty="0">
                <a:latin typeface="Arial" panose="020B0604020202020204" pitchFamily="34" charset="0"/>
                <a:cs typeface="Arial" panose="020B0604020202020204" pitchFamily="34" charset="0"/>
              </a:rPr>
              <a:t>Es el conjunto de acciones tendientes a mantener vigente la base catastral de forma permanente, mediante la incorporación de los cambios que sufra la información de un bien inmueble. Podrá realizarse a solicitud de parte o de oficio, para lo cual, los gestores catastrales deberán adoptar los mecanismos de interoperabilidad con las demás entidades productoras de información oficial.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BA073B3-5B17-A94A-9690-AFC5E9CF44A9}"/>
              </a:ext>
            </a:extLst>
          </p:cNvPr>
          <p:cNvGrpSpPr/>
          <p:nvPr/>
        </p:nvGrpSpPr>
        <p:grpSpPr>
          <a:xfrm>
            <a:off x="7302663" y="1099998"/>
            <a:ext cx="826175" cy="826175"/>
            <a:chOff x="2928076" y="409390"/>
            <a:chExt cx="826175" cy="826175"/>
          </a:xfrm>
        </p:grpSpPr>
        <p:sp>
          <p:nvSpPr>
            <p:cNvPr id="32" name="Google Shape;16;p2">
              <a:extLst>
                <a:ext uri="{FF2B5EF4-FFF2-40B4-BE49-F238E27FC236}">
                  <a16:creationId xmlns:a16="http://schemas.microsoft.com/office/drawing/2014/main" id="{8DFDBD60-3C09-9749-B802-3192D2E662D0}"/>
                </a:ext>
              </a:extLst>
            </p:cNvPr>
            <p:cNvSpPr/>
            <p:nvPr/>
          </p:nvSpPr>
          <p:spPr>
            <a:xfrm>
              <a:off x="2928076" y="409390"/>
              <a:ext cx="826175" cy="826175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B526B23E-7D26-5245-8D63-69CE79500B44}"/>
                </a:ext>
              </a:extLst>
            </p:cNvPr>
            <p:cNvSpPr/>
            <p:nvPr/>
          </p:nvSpPr>
          <p:spPr>
            <a:xfrm>
              <a:off x="3118099" y="599414"/>
              <a:ext cx="467395" cy="4673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b="1" dirty="0">
                  <a:solidFill>
                    <a:schemeClr val="accent2"/>
                  </a:solidFill>
                </a:rPr>
                <a:t>3</a:t>
              </a:r>
            </a:p>
          </p:txBody>
        </p:sp>
      </p:grpSp>
      <p:pic>
        <p:nvPicPr>
          <p:cNvPr id="40" name="Imagen 39">
            <a:extLst>
              <a:ext uri="{FF2B5EF4-FFF2-40B4-BE49-F238E27FC236}">
                <a16:creationId xmlns:a16="http://schemas.microsoft.com/office/drawing/2014/main" id="{07951002-084D-E345-AFE9-F964FB43B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78" r="27778"/>
          <a:stretch/>
        </p:blipFill>
        <p:spPr>
          <a:xfrm>
            <a:off x="242766" y="204915"/>
            <a:ext cx="1292473" cy="1312268"/>
          </a:xfrm>
          <a:prstGeom prst="ellipse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0B41AADA-99C1-3F4E-93A0-311294C7CF72}"/>
              </a:ext>
            </a:extLst>
          </p:cNvPr>
          <p:cNvCxnSpPr>
            <a:cxnSpLocks/>
            <a:stCxn id="112" idx="7"/>
            <a:endCxn id="28" idx="2"/>
          </p:cNvCxnSpPr>
          <p:nvPr/>
        </p:nvCxnSpPr>
        <p:spPr>
          <a:xfrm flipV="1">
            <a:off x="2013787" y="1679718"/>
            <a:ext cx="1056692" cy="377668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417F2EEF-D37C-3C49-93A9-0819535A503F}"/>
              </a:ext>
            </a:extLst>
          </p:cNvPr>
          <p:cNvCxnSpPr>
            <a:cxnSpLocks/>
          </p:cNvCxnSpPr>
          <p:nvPr/>
        </p:nvCxnSpPr>
        <p:spPr>
          <a:xfrm flipV="1">
            <a:off x="3896654" y="1523719"/>
            <a:ext cx="3427275" cy="1402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agen 47">
            <a:extLst>
              <a:ext uri="{FF2B5EF4-FFF2-40B4-BE49-F238E27FC236}">
                <a16:creationId xmlns:a16="http://schemas.microsoft.com/office/drawing/2014/main" id="{5514D1E3-3E66-3D4E-88C8-8AE48A51C1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6168" y="112853"/>
            <a:ext cx="1217199" cy="737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25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2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/>
      <p:bldP spid="105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 44">
            <a:extLst>
              <a:ext uri="{FF2B5EF4-FFF2-40B4-BE49-F238E27FC236}">
                <a16:creationId xmlns:a16="http://schemas.microsoft.com/office/drawing/2014/main" id="{CA4B4690-6293-2647-9788-2C25A9051627}"/>
              </a:ext>
            </a:extLst>
          </p:cNvPr>
          <p:cNvSpPr/>
          <p:nvPr/>
        </p:nvSpPr>
        <p:spPr>
          <a:xfrm>
            <a:off x="-1" y="-1"/>
            <a:ext cx="4763387" cy="1367735"/>
          </a:xfrm>
          <a:prstGeom prst="rect">
            <a:avLst/>
          </a:prstGeom>
          <a:solidFill>
            <a:srgbClr val="35B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DDF5D3-BA93-4222-A54B-7BA92F586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299" y="2605321"/>
            <a:ext cx="7937535" cy="846671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F3570D09-7BCC-4588-A800-C1077AFC426B}"/>
              </a:ext>
            </a:extLst>
          </p:cNvPr>
          <p:cNvSpPr/>
          <p:nvPr/>
        </p:nvSpPr>
        <p:spPr>
          <a:xfrm>
            <a:off x="2084775" y="4360745"/>
            <a:ext cx="894797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8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Socialización </a:t>
            </a:r>
            <a:r>
              <a:rPr lang="es-CO" sz="825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s-ES" sz="825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193C72F2-FF64-49B5-837A-39A1D18BB49D}"/>
              </a:ext>
            </a:extLst>
          </p:cNvPr>
          <p:cNvSpPr/>
          <p:nvPr/>
        </p:nvSpPr>
        <p:spPr>
          <a:xfrm>
            <a:off x="6399694" y="4275262"/>
            <a:ext cx="1050815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825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Consolidación</a:t>
            </a:r>
            <a:endParaRPr lang="es-CO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5ADCDC0-7000-4316-BFF7-BE1A69C347E6}"/>
              </a:ext>
            </a:extLst>
          </p:cNvPr>
          <p:cNvGrpSpPr/>
          <p:nvPr/>
        </p:nvGrpSpPr>
        <p:grpSpPr>
          <a:xfrm>
            <a:off x="374343" y="1410505"/>
            <a:ext cx="2479575" cy="3619822"/>
            <a:chOff x="374343" y="1400457"/>
            <a:chExt cx="2479575" cy="3619822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3A5AEE6C-0C98-4F0C-A6DF-5D5956E7EDED}"/>
                </a:ext>
              </a:extLst>
            </p:cNvPr>
            <p:cNvSpPr/>
            <p:nvPr/>
          </p:nvSpPr>
          <p:spPr>
            <a:xfrm>
              <a:off x="374343" y="3451991"/>
              <a:ext cx="849913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25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Insumos </a:t>
              </a:r>
            </a:p>
            <a:p>
              <a:pPr algn="ctr"/>
              <a:r>
                <a:rPr lang="es-ES" sz="825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cartográficos, </a:t>
              </a:r>
            </a:p>
            <a:p>
              <a:pPr algn="ctr"/>
              <a:r>
                <a:rPr lang="es-ES" sz="825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geodesia y</a:t>
              </a:r>
            </a:p>
            <a:p>
              <a:pPr algn="ctr"/>
              <a:r>
                <a:rPr lang="es-ES" sz="825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agrología.</a:t>
              </a:r>
              <a:endParaRPr lang="es-CO" sz="825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0" name="Grupo 69">
              <a:extLst>
                <a:ext uri="{FF2B5EF4-FFF2-40B4-BE49-F238E27FC236}">
                  <a16:creationId xmlns:a16="http://schemas.microsoft.com/office/drawing/2014/main" id="{E42D535C-CECE-4155-BC14-CCCA4B645DBA}"/>
                </a:ext>
              </a:extLst>
            </p:cNvPr>
            <p:cNvGrpSpPr/>
            <p:nvPr/>
          </p:nvGrpSpPr>
          <p:grpSpPr>
            <a:xfrm>
              <a:off x="1164597" y="1400457"/>
              <a:ext cx="899605" cy="1560818"/>
              <a:chOff x="1552796" y="1258067"/>
              <a:chExt cx="1199473" cy="2081091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7EA996B1-DCB0-4740-925E-E5C1D5ACAACA}"/>
                  </a:ext>
                </a:extLst>
              </p:cNvPr>
              <p:cNvSpPr/>
              <p:nvPr/>
            </p:nvSpPr>
            <p:spPr>
              <a:xfrm>
                <a:off x="1552796" y="1258067"/>
                <a:ext cx="11994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ES" sz="825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Diagnóstico</a:t>
                </a:r>
                <a:r>
                  <a:rPr lang="es-CO" sz="825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/</a:t>
                </a:r>
              </a:p>
              <a:p>
                <a:pPr algn="ctr"/>
                <a:r>
                  <a:rPr lang="es-CO" sz="825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caracterización</a:t>
                </a:r>
                <a:endParaRPr lang="es-ES" sz="825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8" name="Imagen 7" descr="Imagen que contiene luz, iluminado, oscuro, tráfico&#10;&#10;Descripción generada automáticamente">
                <a:extLst>
                  <a:ext uri="{FF2B5EF4-FFF2-40B4-BE49-F238E27FC236}">
                    <a16:creationId xmlns:a16="http://schemas.microsoft.com/office/drawing/2014/main" id="{4EA361D3-6880-462D-BE3A-DABFDB8A40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8111" t="21428"/>
              <a:stretch/>
            </p:blipFill>
            <p:spPr>
              <a:xfrm>
                <a:off x="1889549" y="1760388"/>
                <a:ext cx="606790" cy="1578770"/>
              </a:xfrm>
              <a:prstGeom prst="rect">
                <a:avLst/>
              </a:prstGeom>
            </p:spPr>
          </p:pic>
        </p:grpSp>
        <p:pic>
          <p:nvPicPr>
            <p:cNvPr id="17" name="Imagen 16" descr="Imagen que contiene reloj&#10;&#10;Descripción generada automáticamente">
              <a:extLst>
                <a:ext uri="{FF2B5EF4-FFF2-40B4-BE49-F238E27FC236}">
                  <a16:creationId xmlns:a16="http://schemas.microsoft.com/office/drawing/2014/main" id="{B88F5D94-75DD-4807-A559-D13D91138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7456" y="2874911"/>
              <a:ext cx="843686" cy="577081"/>
            </a:xfrm>
            <a:prstGeom prst="rect">
              <a:avLst/>
            </a:prstGeom>
          </p:spPr>
        </p:pic>
        <p:pic>
          <p:nvPicPr>
            <p:cNvPr id="21" name="Imagen 20" descr="Imagen que contiene luz&#10;&#10;Descripción generada automáticamente">
              <a:extLst>
                <a:ext uri="{FF2B5EF4-FFF2-40B4-BE49-F238E27FC236}">
                  <a16:creationId xmlns:a16="http://schemas.microsoft.com/office/drawing/2014/main" id="{826C4CCA-FB2D-4357-9894-6FBD05A58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6163"/>
            <a:stretch/>
          </p:blipFill>
          <p:spPr>
            <a:xfrm>
              <a:off x="2194831" y="3203037"/>
              <a:ext cx="641885" cy="1073578"/>
            </a:xfrm>
            <a:prstGeom prst="rect">
              <a:avLst/>
            </a:prstGeom>
          </p:spPr>
        </p:pic>
        <p:pic>
          <p:nvPicPr>
            <p:cNvPr id="41" name="Imagen 40" descr="Imagen que contiene alimentos, firmar, dibujo, plato&#10;&#10;Descripción generada automáticamente">
              <a:extLst>
                <a:ext uri="{FF2B5EF4-FFF2-40B4-BE49-F238E27FC236}">
                  <a16:creationId xmlns:a16="http://schemas.microsoft.com/office/drawing/2014/main" id="{7C42B896-2CB4-45B2-B6F3-BF1189C61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2744" y="2218004"/>
              <a:ext cx="701174" cy="660992"/>
            </a:xfrm>
            <a:prstGeom prst="rect">
              <a:avLst/>
            </a:prstGeom>
          </p:spPr>
        </p:pic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69EEDC38-1DFA-4F71-861B-098890F5EC27}"/>
                </a:ext>
              </a:extLst>
            </p:cNvPr>
            <p:cNvSpPr/>
            <p:nvPr/>
          </p:nvSpPr>
          <p:spPr>
            <a:xfrm>
              <a:off x="1148442" y="4789447"/>
              <a:ext cx="117211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CO" sz="90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Etapa Preoperativa</a:t>
              </a:r>
            </a:p>
          </p:txBody>
        </p:sp>
      </p:grp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246A7482-C82C-4E15-B319-7C6F2B13DEDE}"/>
              </a:ext>
            </a:extLst>
          </p:cNvPr>
          <p:cNvCxnSpPr>
            <a:cxnSpLocks/>
          </p:cNvCxnSpPr>
          <p:nvPr/>
        </p:nvCxnSpPr>
        <p:spPr>
          <a:xfrm>
            <a:off x="377457" y="4702334"/>
            <a:ext cx="2714089" cy="0"/>
          </a:xfrm>
          <a:prstGeom prst="line">
            <a:avLst/>
          </a:prstGeom>
          <a:ln>
            <a:solidFill>
              <a:srgbClr val="1DB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B5C4E04F-9059-464C-915E-834E8FCFBD63}"/>
              </a:ext>
            </a:extLst>
          </p:cNvPr>
          <p:cNvCxnSpPr>
            <a:cxnSpLocks/>
          </p:cNvCxnSpPr>
          <p:nvPr/>
        </p:nvCxnSpPr>
        <p:spPr>
          <a:xfrm>
            <a:off x="3289790" y="4702334"/>
            <a:ext cx="3894887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62CC1326-55E6-4D0E-9D54-75E463A41E9C}"/>
              </a:ext>
            </a:extLst>
          </p:cNvPr>
          <p:cNvGrpSpPr/>
          <p:nvPr/>
        </p:nvGrpSpPr>
        <p:grpSpPr>
          <a:xfrm>
            <a:off x="2788866" y="1390207"/>
            <a:ext cx="3892465" cy="3641531"/>
            <a:chOff x="2788866" y="1380159"/>
            <a:chExt cx="3892465" cy="3641531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F3B05F8C-F7A6-4550-BEE9-1B6712D4ECD6}"/>
                </a:ext>
              </a:extLst>
            </p:cNvPr>
            <p:cNvSpPr/>
            <p:nvPr/>
          </p:nvSpPr>
          <p:spPr>
            <a:xfrm>
              <a:off x="2788866" y="1380159"/>
              <a:ext cx="1069524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CO" sz="825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Procesamiento de </a:t>
              </a:r>
            </a:p>
            <a:p>
              <a:pPr algn="ctr"/>
              <a:r>
                <a:rPr lang="es-CO" sz="825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insumos</a:t>
              </a:r>
            </a:p>
            <a:p>
              <a:pPr algn="ctr"/>
              <a:r>
                <a:rPr lang="es-CO" sz="825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geográficos y </a:t>
              </a:r>
            </a:p>
            <a:p>
              <a:pPr algn="ctr"/>
              <a:r>
                <a:rPr lang="es-CO" sz="825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alfanuméricos</a:t>
              </a:r>
            </a:p>
          </p:txBody>
        </p:sp>
        <p:pic>
          <p:nvPicPr>
            <p:cNvPr id="23" name="Imagen 22" descr="Imagen que contiene juguete, muñeca, oscuro, luz&#10;&#10;Descripción generada automáticamente">
              <a:extLst>
                <a:ext uri="{FF2B5EF4-FFF2-40B4-BE49-F238E27FC236}">
                  <a16:creationId xmlns:a16="http://schemas.microsoft.com/office/drawing/2014/main" id="{87A24F72-3A07-44C9-B4E3-E1AA32DC3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7287" t="39984" b="-1"/>
            <a:stretch/>
          </p:blipFill>
          <p:spPr>
            <a:xfrm>
              <a:off x="3091545" y="1984698"/>
              <a:ext cx="455093" cy="933035"/>
            </a:xfrm>
            <a:prstGeom prst="rect">
              <a:avLst/>
            </a:prstGeom>
          </p:spPr>
        </p:pic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654FEF23-D38A-4757-9A71-DD9B1CEB7F1E}"/>
                </a:ext>
              </a:extLst>
            </p:cNvPr>
            <p:cNvSpPr/>
            <p:nvPr/>
          </p:nvSpPr>
          <p:spPr>
            <a:xfrm>
              <a:off x="3478669" y="4344577"/>
              <a:ext cx="894797" cy="219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CO" sz="825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Socialización </a:t>
              </a:r>
              <a:r>
                <a:rPr lang="es-CO" sz="825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endParaRPr lang="es-ES" sz="825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6" name="Imagen 25" descr="Imagen que contiene juguete, muñeca&#10;&#10;Descripción generada automáticamente">
              <a:extLst>
                <a:ext uri="{FF2B5EF4-FFF2-40B4-BE49-F238E27FC236}">
                  <a16:creationId xmlns:a16="http://schemas.microsoft.com/office/drawing/2014/main" id="{AD3C855E-CCEB-418D-A01D-3E8F7BB4E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32177" y="3311309"/>
              <a:ext cx="326168" cy="846671"/>
            </a:xfrm>
            <a:prstGeom prst="rect">
              <a:avLst/>
            </a:prstGeom>
          </p:spPr>
        </p:pic>
        <p:pic>
          <p:nvPicPr>
            <p:cNvPr id="28" name="Imagen 27" descr="Imagen que contiene alimentos, señal, estrella&#10;&#10;Descripción generada automáticamente">
              <a:extLst>
                <a:ext uri="{FF2B5EF4-FFF2-40B4-BE49-F238E27FC236}">
                  <a16:creationId xmlns:a16="http://schemas.microsoft.com/office/drawing/2014/main" id="{F2B99033-2206-499B-9CF4-D68FA42A9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3085" b="19415"/>
            <a:stretch/>
          </p:blipFill>
          <p:spPr>
            <a:xfrm rot="10800000">
              <a:off x="4617828" y="1696567"/>
              <a:ext cx="348135" cy="1169719"/>
            </a:xfrm>
            <a:prstGeom prst="rect">
              <a:avLst/>
            </a:prstGeom>
          </p:spPr>
        </p:pic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43EB694E-A842-4E03-8CD5-F45673704FC8}"/>
                </a:ext>
              </a:extLst>
            </p:cNvPr>
            <p:cNvSpPr/>
            <p:nvPr/>
          </p:nvSpPr>
          <p:spPr>
            <a:xfrm>
              <a:off x="4253739" y="1388181"/>
              <a:ext cx="985114" cy="47320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CO" sz="825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Reconocimiento directo - indirecto</a:t>
              </a:r>
            </a:p>
          </p:txBody>
        </p:sp>
        <p:pic>
          <p:nvPicPr>
            <p:cNvPr id="31" name="Imagen 30" descr="Imagen que contiene luz, tráfico, parada, iluminado&#10;&#10;Descripción generada automáticamente">
              <a:extLst>
                <a:ext uri="{FF2B5EF4-FFF2-40B4-BE49-F238E27FC236}">
                  <a16:creationId xmlns:a16="http://schemas.microsoft.com/office/drawing/2014/main" id="{F5CE8844-DB4D-4828-8B14-96681AE44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20" t="41363" r="-1"/>
            <a:stretch/>
          </p:blipFill>
          <p:spPr>
            <a:xfrm rot="10800000">
              <a:off x="5328902" y="3282788"/>
              <a:ext cx="326168" cy="875192"/>
            </a:xfrm>
            <a:prstGeom prst="rect">
              <a:avLst/>
            </a:prstGeom>
          </p:spPr>
        </p:pic>
        <p:pic>
          <p:nvPicPr>
            <p:cNvPr id="33" name="Imagen 32" descr="Imagen que contiene estrella, dibujo&#10;&#10;Descripción generada automáticamente">
              <a:extLst>
                <a:ext uri="{FF2B5EF4-FFF2-40B4-BE49-F238E27FC236}">
                  <a16:creationId xmlns:a16="http://schemas.microsoft.com/office/drawing/2014/main" id="{167F8F68-3E24-499E-B37D-DE9690AD6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76" t="27160"/>
            <a:stretch/>
          </p:blipFill>
          <p:spPr>
            <a:xfrm>
              <a:off x="6037153" y="1747997"/>
              <a:ext cx="542774" cy="1184078"/>
            </a:xfrm>
            <a:prstGeom prst="rect">
              <a:avLst/>
            </a:prstGeom>
          </p:spPr>
        </p:pic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DF1789CE-E786-4865-8B40-D7754112CF87}"/>
                </a:ext>
              </a:extLst>
            </p:cNvPr>
            <p:cNvSpPr/>
            <p:nvPr/>
          </p:nvSpPr>
          <p:spPr>
            <a:xfrm>
              <a:off x="5021836" y="4281097"/>
              <a:ext cx="1005792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825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Reconocimiento participativo</a:t>
              </a:r>
            </a:p>
          </p:txBody>
        </p: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F11ED523-E4F8-4E48-9F58-E9FDF4BD2F91}"/>
                </a:ext>
              </a:extLst>
            </p:cNvPr>
            <p:cNvSpPr/>
            <p:nvPr/>
          </p:nvSpPr>
          <p:spPr>
            <a:xfrm>
              <a:off x="5696217" y="1503596"/>
              <a:ext cx="98511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Valor </a:t>
              </a:r>
              <a:r>
                <a:rPr lang="es-CO" sz="825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Catastral</a:t>
              </a:r>
              <a:endParaRPr lang="es-CO" sz="9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5C29A4AD-2A06-4BF5-BE0F-24807A430DC0}"/>
                </a:ext>
              </a:extLst>
            </p:cNvPr>
            <p:cNvSpPr/>
            <p:nvPr/>
          </p:nvSpPr>
          <p:spPr>
            <a:xfrm>
              <a:off x="4058886" y="4790858"/>
              <a:ext cx="204302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90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Etapa Operativa</a:t>
              </a:r>
            </a:p>
          </p:txBody>
        </p:sp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52C54EA5-CA58-426F-A960-619E698E6590}"/>
                </a:ext>
              </a:extLst>
            </p:cNvPr>
            <p:cNvPicPr/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283" y="3353903"/>
              <a:ext cx="330782" cy="327168"/>
            </a:xfrm>
            <a:prstGeom prst="ellipse">
              <a:avLst/>
            </a:prstGeom>
          </p:spPr>
        </p:pic>
        <p:pic>
          <p:nvPicPr>
            <p:cNvPr id="57" name="Picture 12" descr="500 campesinos recibieron atención integral en San Cristóbal | EL ...">
              <a:extLst>
                <a:ext uri="{FF2B5EF4-FFF2-40B4-BE49-F238E27FC236}">
                  <a16:creationId xmlns:a16="http://schemas.microsoft.com/office/drawing/2014/main" id="{4E10A9E0-B6F8-4A4D-9FA7-706F5F6D6E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232052" y="3360940"/>
              <a:ext cx="331663" cy="325779"/>
            </a:xfrm>
            <a:prstGeom prst="ellipse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Imagen 57">
              <a:extLst>
                <a:ext uri="{FF2B5EF4-FFF2-40B4-BE49-F238E27FC236}">
                  <a16:creationId xmlns:a16="http://schemas.microsoft.com/office/drawing/2014/main" id="{4FBE7A80-FD42-48A9-8860-7181A0222DDF}"/>
                </a:ext>
              </a:extLst>
            </p:cNvPr>
            <p:cNvPicPr/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787" y="3353903"/>
              <a:ext cx="335238" cy="336245"/>
            </a:xfrm>
            <a:prstGeom prst="ellipse">
              <a:avLst/>
            </a:prstGeom>
          </p:spPr>
        </p:pic>
        <p:pic>
          <p:nvPicPr>
            <p:cNvPr id="62" name="Imagen 61">
              <a:extLst>
                <a:ext uri="{FF2B5EF4-FFF2-40B4-BE49-F238E27FC236}">
                  <a16:creationId xmlns:a16="http://schemas.microsoft.com/office/drawing/2014/main" id="{CB8055AC-D9D6-4DFC-BCD9-246CD847D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02989" y="3243531"/>
              <a:ext cx="640186" cy="608177"/>
            </a:xfrm>
            <a:prstGeom prst="rect">
              <a:avLst/>
            </a:prstGeom>
          </p:spPr>
        </p:pic>
        <p:pic>
          <p:nvPicPr>
            <p:cNvPr id="64" name="Imagen 63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50AFCC6D-96CB-4F20-8ACE-CF6ABAAD9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8196" y="3275784"/>
              <a:ext cx="640186" cy="630583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8374EA6B-DD79-4EDC-A03A-5837BE79045D}"/>
              </a:ext>
            </a:extLst>
          </p:cNvPr>
          <p:cNvGrpSpPr/>
          <p:nvPr/>
        </p:nvGrpSpPr>
        <p:grpSpPr>
          <a:xfrm>
            <a:off x="6543175" y="1487019"/>
            <a:ext cx="2370117" cy="3506702"/>
            <a:chOff x="6543175" y="1487019"/>
            <a:chExt cx="2370117" cy="3506702"/>
          </a:xfrm>
        </p:grpSpPr>
        <p:pic>
          <p:nvPicPr>
            <p:cNvPr id="34" name="Imagen 33" descr="Imagen que contiene luz, iluminado, oscuro, tráfico&#10;&#10;Descripción generada automáticamente">
              <a:extLst>
                <a:ext uri="{FF2B5EF4-FFF2-40B4-BE49-F238E27FC236}">
                  <a16:creationId xmlns:a16="http://schemas.microsoft.com/office/drawing/2014/main" id="{216B7356-3943-4AEC-B034-C4A93A857D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5432" r="-2680" b="-42944"/>
            <a:stretch/>
          </p:blipFill>
          <p:spPr>
            <a:xfrm rot="10800000">
              <a:off x="6729584" y="2955580"/>
              <a:ext cx="455093" cy="1184078"/>
            </a:xfrm>
            <a:prstGeom prst="rect">
              <a:avLst/>
            </a:prstGeom>
          </p:spPr>
        </p:pic>
        <p:pic>
          <p:nvPicPr>
            <p:cNvPr id="35" name="Imagen 34" descr="Imagen que contiene luz&#10;&#10;Descripción generada automáticamente">
              <a:extLst>
                <a:ext uri="{FF2B5EF4-FFF2-40B4-BE49-F238E27FC236}">
                  <a16:creationId xmlns:a16="http://schemas.microsoft.com/office/drawing/2014/main" id="{F0C4FBD6-5E13-4D16-98E8-4EA119FEC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6163"/>
            <a:stretch/>
          </p:blipFill>
          <p:spPr>
            <a:xfrm rot="10800000">
              <a:off x="7450509" y="1899332"/>
              <a:ext cx="641885" cy="1073578"/>
            </a:xfrm>
            <a:prstGeom prst="rect">
              <a:avLst/>
            </a:prstGeom>
          </p:spPr>
        </p:pic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03616995-0B4C-4A27-B2B6-3A8DEF14AF92}"/>
                </a:ext>
              </a:extLst>
            </p:cNvPr>
            <p:cNvSpPr/>
            <p:nvPr/>
          </p:nvSpPr>
          <p:spPr>
            <a:xfrm>
              <a:off x="7264138" y="1487019"/>
              <a:ext cx="894797" cy="219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CO" sz="825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Socialización </a:t>
              </a:r>
              <a:r>
                <a:rPr lang="es-CO" sz="825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endParaRPr lang="es-ES" sz="825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0CA7E7D7-0E4C-42B2-ACB7-33426028C66B}"/>
                </a:ext>
              </a:extLst>
            </p:cNvPr>
            <p:cNvSpPr/>
            <p:nvPr/>
          </p:nvSpPr>
          <p:spPr>
            <a:xfrm>
              <a:off x="7988192" y="3453838"/>
              <a:ext cx="925100" cy="4732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825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Cargue información </a:t>
              </a:r>
            </a:p>
            <a:p>
              <a:pPr algn="ctr"/>
              <a:r>
                <a:rPr lang="es-CO" sz="825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 SINIC</a:t>
              </a:r>
            </a:p>
          </p:txBody>
        </p: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B1AF6E20-2DB2-4153-A7E0-13BBBA9BEB54}"/>
                </a:ext>
              </a:extLst>
            </p:cNvPr>
            <p:cNvSpPr/>
            <p:nvPr/>
          </p:nvSpPr>
          <p:spPr>
            <a:xfrm>
              <a:off x="7422764" y="4762889"/>
              <a:ext cx="1223412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CO" sz="900" dirty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Etapa </a:t>
              </a:r>
              <a:r>
                <a:rPr lang="es-CO" sz="900" dirty="0" err="1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Postoperativa</a:t>
              </a:r>
              <a:endParaRPr lang="es-CO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86F823DB-E4E9-4D3D-8BD8-E8DA7FCBF18F}"/>
                </a:ext>
              </a:extLst>
            </p:cNvPr>
            <p:cNvCxnSpPr>
              <a:cxnSpLocks/>
            </p:cNvCxnSpPr>
            <p:nvPr/>
          </p:nvCxnSpPr>
          <p:spPr>
            <a:xfrm>
              <a:off x="7332106" y="4702334"/>
              <a:ext cx="1404728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60" name="Imagen 59" descr="Imagen que contiene dibujo, luz&#10;&#10;Descripción generada automáticamente">
              <a:extLst>
                <a:ext uri="{FF2B5EF4-FFF2-40B4-BE49-F238E27FC236}">
                  <a16:creationId xmlns:a16="http://schemas.microsoft.com/office/drawing/2014/main" id="{F1852676-38A1-40FA-B1A1-4FD7D4422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3941" y="3215635"/>
              <a:ext cx="876996" cy="828761"/>
            </a:xfrm>
            <a:prstGeom prst="rect">
              <a:avLst/>
            </a:prstGeom>
          </p:spPr>
        </p:pic>
        <p:pic>
          <p:nvPicPr>
            <p:cNvPr id="66" name="Imagen 65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86C5BB34-0830-4A7A-A73B-6E8CE6550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7421" y="2737258"/>
              <a:ext cx="579238" cy="657434"/>
            </a:xfrm>
            <a:prstGeom prst="rect">
              <a:avLst/>
            </a:prstGeom>
          </p:spPr>
        </p:pic>
        <p:pic>
          <p:nvPicPr>
            <p:cNvPr id="68" name="Imagen 67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F2DB9937-1E4B-4670-AE1B-431BC6BB7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3175" y="2211264"/>
              <a:ext cx="758862" cy="629855"/>
            </a:xfrm>
            <a:prstGeom prst="rect">
              <a:avLst/>
            </a:prstGeom>
          </p:spPr>
        </p:pic>
      </p:grpSp>
      <p:sp>
        <p:nvSpPr>
          <p:cNvPr id="50" name="Google Shape;164;p29">
            <a:extLst>
              <a:ext uri="{FF2B5EF4-FFF2-40B4-BE49-F238E27FC236}">
                <a16:creationId xmlns:a16="http://schemas.microsoft.com/office/drawing/2014/main" id="{933DF588-14E8-9241-B2BE-0E4316EB3935}"/>
              </a:ext>
            </a:extLst>
          </p:cNvPr>
          <p:cNvSpPr txBox="1">
            <a:spLocks/>
          </p:cNvSpPr>
          <p:nvPr/>
        </p:nvSpPr>
        <p:spPr>
          <a:xfrm>
            <a:off x="1117469" y="660748"/>
            <a:ext cx="4121383" cy="6308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Etapas del </a:t>
            </a:r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</a:rPr>
              <a:t>Catastro Multipropósito</a:t>
            </a: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9F29EB7D-EB46-3743-8D0A-F1B91BE99180}"/>
              </a:ext>
            </a:extLst>
          </p:cNvPr>
          <p:cNvSpPr/>
          <p:nvPr/>
        </p:nvSpPr>
        <p:spPr>
          <a:xfrm>
            <a:off x="202019" y="308344"/>
            <a:ext cx="925690" cy="92569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D454ED0-E8A5-C44D-B58C-B97747BEF64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71385" y="476724"/>
            <a:ext cx="576719" cy="631540"/>
          </a:xfrm>
          <a:prstGeom prst="rect">
            <a:avLst/>
          </a:prstGeom>
        </p:spPr>
      </p:pic>
      <p:pic>
        <p:nvPicPr>
          <p:cNvPr id="52" name="Google Shape;357;p54">
            <a:extLst>
              <a:ext uri="{FF2B5EF4-FFF2-40B4-BE49-F238E27FC236}">
                <a16:creationId xmlns:a16="http://schemas.microsoft.com/office/drawing/2014/main" id="{04F78150-1E75-2A49-BF58-92B3C0EDCFB8}"/>
              </a:ext>
            </a:extLst>
          </p:cNvPr>
          <p:cNvPicPr preferRelativeResize="0"/>
          <p:nvPr/>
        </p:nvPicPr>
        <p:blipFill rotWithShape="1">
          <a:blip r:embed="rId2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361" y="216255"/>
            <a:ext cx="1075974" cy="506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331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23621" y="2022726"/>
            <a:ext cx="1706123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Actualización permanente</a:t>
            </a: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de la información catastral</a:t>
            </a:r>
            <a:endParaRPr lang="es-CO" sz="1000" dirty="0">
              <a:solidFill>
                <a:schemeClr val="tx1">
                  <a:lumMod val="65000"/>
                  <a:lumOff val="3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67360" y="2022726"/>
            <a:ext cx="1755654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Eficiencia en los mecanismos y el  </a:t>
            </a:r>
            <a:r>
              <a:rPr lang="es-ES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mantenimiento de la información</a:t>
            </a:r>
            <a:endParaRPr lang="es-CO" sz="1000" b="1" dirty="0">
              <a:solidFill>
                <a:schemeClr val="tx1">
                  <a:lumMod val="65000"/>
                  <a:lumOff val="3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31749" y="2022726"/>
            <a:ext cx="1551335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Estandarización, integración, uso y disposición </a:t>
            </a: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de los datos</a:t>
            </a:r>
            <a:endParaRPr lang="es-CO" sz="1000" b="1" dirty="0">
              <a:solidFill>
                <a:schemeClr val="tx1">
                  <a:lumMod val="65000"/>
                  <a:lumOff val="3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02112" y="2022726"/>
            <a:ext cx="1551335" cy="5539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Aseguramiento de la </a:t>
            </a:r>
            <a:r>
              <a:rPr lang="es-ES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calidad </a:t>
            </a: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de la información y los productos</a:t>
            </a:r>
            <a:endParaRPr lang="es-CO" sz="1000" dirty="0">
              <a:solidFill>
                <a:schemeClr val="tx1">
                  <a:lumMod val="65000"/>
                  <a:lumOff val="35000"/>
                </a:schemeClr>
              </a:solidFill>
              <a:cs typeface="Segoe UI" panose="020B0502040204020203" pitchFamily="34" charset="0"/>
            </a:endParaRPr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1924827" y="1494874"/>
            <a:ext cx="0" cy="2153752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223621" y="2612426"/>
            <a:ext cx="8920379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3732845" y="1494874"/>
            <a:ext cx="0" cy="2153752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8A4316B-BC90-1949-9040-06093D5CF335}"/>
              </a:ext>
            </a:extLst>
          </p:cNvPr>
          <p:cNvSpPr txBox="1"/>
          <p:nvPr/>
        </p:nvSpPr>
        <p:spPr>
          <a:xfrm>
            <a:off x="1598390" y="71439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119F490-EC9E-EB4C-901F-4DC80262B328}"/>
              </a:ext>
            </a:extLst>
          </p:cNvPr>
          <p:cNvSpPr txBox="1"/>
          <p:nvPr/>
        </p:nvSpPr>
        <p:spPr>
          <a:xfrm>
            <a:off x="7405238" y="2022726"/>
            <a:ext cx="1470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Participación y atención efectiva </a:t>
            </a: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a la comunidad</a:t>
            </a:r>
            <a:endParaRPr lang="es-CO" sz="1000" dirty="0">
              <a:solidFill>
                <a:schemeClr val="tx1">
                  <a:lumMod val="65000"/>
                  <a:lumOff val="35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A118A431-F50E-4E4C-8659-14C4C88F01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9827" y="1390636"/>
            <a:ext cx="658427" cy="63209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4569E898-2924-6842-AFBF-ED98C220AA6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173" y="1369576"/>
            <a:ext cx="734582" cy="581789"/>
          </a:xfrm>
          <a:prstGeom prst="rect">
            <a:avLst/>
          </a:prstGeom>
        </p:spPr>
      </p:pic>
      <p:pic>
        <p:nvPicPr>
          <p:cNvPr id="41" name="Imagen 40" descr="Imagen que contiene cuarto&#10;&#10;Descripción generada automáticamente">
            <a:extLst>
              <a:ext uri="{FF2B5EF4-FFF2-40B4-BE49-F238E27FC236}">
                <a16:creationId xmlns:a16="http://schemas.microsoft.com/office/drawing/2014/main" id="{373CA6A1-8549-DA4A-B50D-0C3D638451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1644" y="1392886"/>
            <a:ext cx="562152" cy="535169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5A244CBB-9A5A-B149-99C7-DAF4D3FBC29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7875" y="1390636"/>
            <a:ext cx="622832" cy="597919"/>
          </a:xfrm>
          <a:prstGeom prst="rect">
            <a:avLst/>
          </a:prstGeom>
        </p:spPr>
      </p:pic>
      <p:pic>
        <p:nvPicPr>
          <p:cNvPr id="43" name="Imagen 42" descr="Imagen que contiene cuarto, dibujo, luz&#10;&#10;Descripción generada automáticamente">
            <a:extLst>
              <a:ext uri="{FF2B5EF4-FFF2-40B4-BE49-F238E27FC236}">
                <a16:creationId xmlns:a16="http://schemas.microsoft.com/office/drawing/2014/main" id="{5E2517B0-C387-384D-A722-6AF2C67C8C2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664" y="1426340"/>
            <a:ext cx="614783" cy="525025"/>
          </a:xfrm>
          <a:prstGeom prst="rect">
            <a:avLst/>
          </a:prstGeom>
        </p:spPr>
      </p:pic>
      <p:cxnSp>
        <p:nvCxnSpPr>
          <p:cNvPr id="44" name="Straight Connector 23">
            <a:extLst>
              <a:ext uri="{FF2B5EF4-FFF2-40B4-BE49-F238E27FC236}">
                <a16:creationId xmlns:a16="http://schemas.microsoft.com/office/drawing/2014/main" id="{75A0A006-6242-A144-8FB6-CA47284769F5}"/>
              </a:ext>
            </a:extLst>
          </p:cNvPr>
          <p:cNvCxnSpPr>
            <a:cxnSpLocks/>
          </p:cNvCxnSpPr>
          <p:nvPr/>
        </p:nvCxnSpPr>
        <p:spPr>
          <a:xfrm>
            <a:off x="5476585" y="1494874"/>
            <a:ext cx="0" cy="2153752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23">
            <a:extLst>
              <a:ext uri="{FF2B5EF4-FFF2-40B4-BE49-F238E27FC236}">
                <a16:creationId xmlns:a16="http://schemas.microsoft.com/office/drawing/2014/main" id="{5B08443B-476C-0E42-A796-263C753B0F9D}"/>
              </a:ext>
            </a:extLst>
          </p:cNvPr>
          <p:cNvCxnSpPr>
            <a:cxnSpLocks/>
          </p:cNvCxnSpPr>
          <p:nvPr/>
        </p:nvCxnSpPr>
        <p:spPr>
          <a:xfrm>
            <a:off x="7347916" y="1494874"/>
            <a:ext cx="0" cy="2153752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ángulo 47">
            <a:extLst>
              <a:ext uri="{FF2B5EF4-FFF2-40B4-BE49-F238E27FC236}">
                <a16:creationId xmlns:a16="http://schemas.microsoft.com/office/drawing/2014/main" id="{C0D0A765-9AC6-1947-A569-FB4C057C99FE}"/>
              </a:ext>
            </a:extLst>
          </p:cNvPr>
          <p:cNvSpPr/>
          <p:nvPr/>
        </p:nvSpPr>
        <p:spPr>
          <a:xfrm>
            <a:off x="-21690" y="-23782"/>
            <a:ext cx="3744704" cy="1160584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txBody>
          <a:bodyPr vert="horz" wrap="square" lIns="36000" tIns="792000" rIns="36000" bIns="144000" anchor="ctr" anchorCtr="0">
            <a:spAutoFit/>
          </a:bodyPr>
          <a:lstStyle/>
          <a:p>
            <a:pPr marL="9525" algn="ctr">
              <a:buClr>
                <a:srgbClr val="FFFFFF"/>
              </a:buClr>
              <a:buSzPts val="1400"/>
            </a:pPr>
            <a:r>
              <a:rPr lang="es-CO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Muli"/>
              </a:rPr>
              <a:t>GESTIÓN CATASTRAL</a:t>
            </a:r>
            <a:endParaRPr lang="es-CO" b="1" dirty="0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D6FEB5C1-ED83-C743-AECA-7134A81BA337}"/>
              </a:ext>
            </a:extLst>
          </p:cNvPr>
          <p:cNvSpPr/>
          <p:nvPr/>
        </p:nvSpPr>
        <p:spPr>
          <a:xfrm>
            <a:off x="-1" y="4011716"/>
            <a:ext cx="3732841" cy="1160584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txBody>
          <a:bodyPr vert="horz" wrap="square" lIns="36000" tIns="180000" rIns="36000" bIns="756000" anchor="ctr" anchorCtr="0">
            <a:spAutoFit/>
          </a:bodyPr>
          <a:lstStyle/>
          <a:p>
            <a:pPr marL="9525" algn="ctr">
              <a:buClr>
                <a:srgbClr val="FFFFFF"/>
              </a:buClr>
              <a:buSzPts val="1400"/>
            </a:pPr>
            <a:r>
              <a:rPr lang="es-CO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Muli"/>
              </a:rPr>
              <a:t>INSTRUMENTOS ESTRATÉGICOS</a:t>
            </a:r>
            <a:endParaRPr lang="es-CO" b="1" dirty="0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F0EC3F7-67D3-5642-BC9E-6862E9351415}"/>
              </a:ext>
            </a:extLst>
          </p:cNvPr>
          <p:cNvSpPr txBox="1"/>
          <p:nvPr/>
        </p:nvSpPr>
        <p:spPr>
          <a:xfrm>
            <a:off x="223621" y="3342422"/>
            <a:ext cx="1701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Estandarización</a:t>
            </a: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 de modelos e </a:t>
            </a:r>
            <a:r>
              <a:rPr lang="es-ES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interoperabilidad </a:t>
            </a:r>
          </a:p>
          <a:p>
            <a:pPr algn="ctr"/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entre sistemas</a:t>
            </a:r>
            <a:endParaRPr lang="es-CO" sz="1000" dirty="0">
              <a:solidFill>
                <a:schemeClr val="tx1">
                  <a:lumMod val="65000"/>
                  <a:lumOff val="3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BBD7FBE2-1A55-9742-8327-9A0B314EA568}"/>
              </a:ext>
            </a:extLst>
          </p:cNvPr>
          <p:cNvSpPr txBox="1"/>
          <p:nvPr/>
        </p:nvSpPr>
        <p:spPr>
          <a:xfrm>
            <a:off x="1919911" y="3342422"/>
            <a:ext cx="1803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Componentes: </a:t>
            </a: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Físico, Jurídico y Económico</a:t>
            </a:r>
            <a:endParaRPr lang="es-CO" sz="1000" dirty="0">
              <a:solidFill>
                <a:schemeClr val="tx1">
                  <a:lumMod val="65000"/>
                  <a:lumOff val="3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8B2A3651-4F72-024F-AF41-65FC2893E140}"/>
              </a:ext>
            </a:extLst>
          </p:cNvPr>
          <p:cNvSpPr txBox="1"/>
          <p:nvPr/>
        </p:nvSpPr>
        <p:spPr>
          <a:xfrm>
            <a:off x="3723014" y="3342422"/>
            <a:ext cx="17535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Diferentes </a:t>
            </a:r>
            <a:r>
              <a:rPr lang="es-ES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metodologías de reconocimiento (</a:t>
            </a: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directo, indirecto y </a:t>
            </a:r>
            <a:r>
              <a:rPr lang="es-ES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participación de la comunidad</a:t>
            </a: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)</a:t>
            </a:r>
            <a:endParaRPr lang="es-CO" sz="1000" dirty="0">
              <a:solidFill>
                <a:schemeClr val="tx1">
                  <a:lumMod val="65000"/>
                  <a:lumOff val="3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115E4A87-458E-654C-8241-A0BE74D1C113}"/>
              </a:ext>
            </a:extLst>
          </p:cNvPr>
          <p:cNvSpPr txBox="1"/>
          <p:nvPr/>
        </p:nvSpPr>
        <p:spPr>
          <a:xfrm>
            <a:off x="5476581" y="3342422"/>
            <a:ext cx="1871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Economías de escala</a:t>
            </a:r>
            <a:endParaRPr lang="es-CO" sz="1000" b="1" dirty="0">
              <a:solidFill>
                <a:schemeClr val="tx1">
                  <a:lumMod val="65000"/>
                  <a:lumOff val="3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95511AE3-09A1-0941-A0A7-2D91D0380480}"/>
              </a:ext>
            </a:extLst>
          </p:cNvPr>
          <p:cNvSpPr txBox="1"/>
          <p:nvPr/>
        </p:nvSpPr>
        <p:spPr>
          <a:xfrm>
            <a:off x="7347915" y="3342422"/>
            <a:ext cx="1796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Procesos masivos </a:t>
            </a:r>
            <a:r>
              <a:rPr lang="es-E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de valoración.</a:t>
            </a:r>
            <a:endParaRPr lang="es-CO" sz="1000" b="1" dirty="0">
              <a:solidFill>
                <a:schemeClr val="tx1">
                  <a:lumMod val="65000"/>
                  <a:lumOff val="35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61" name="Imagen 60" descr="Imagen que contiene cuarto&#10;&#10;Descripción generada automáticamente">
            <a:extLst>
              <a:ext uri="{FF2B5EF4-FFF2-40B4-BE49-F238E27FC236}">
                <a16:creationId xmlns:a16="http://schemas.microsoft.com/office/drawing/2014/main" id="{E1917E50-47F7-E34A-98A0-A95E31F7580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173" y="2757194"/>
            <a:ext cx="609383" cy="585007"/>
          </a:xfrm>
          <a:prstGeom prst="rect">
            <a:avLst/>
          </a:prstGeom>
        </p:spPr>
      </p:pic>
      <p:pic>
        <p:nvPicPr>
          <p:cNvPr id="63" name="Imagen 62" descr="Imagen que contiene cuarto&#10;&#10;Descripción generada automáticamente">
            <a:extLst>
              <a:ext uri="{FF2B5EF4-FFF2-40B4-BE49-F238E27FC236}">
                <a16:creationId xmlns:a16="http://schemas.microsoft.com/office/drawing/2014/main" id="{A0419DBB-F882-9444-B3A4-633E1696097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7920" y="2785889"/>
            <a:ext cx="589599" cy="541252"/>
          </a:xfrm>
          <a:prstGeom prst="rect">
            <a:avLst/>
          </a:prstGeom>
        </p:spPr>
      </p:pic>
      <p:pic>
        <p:nvPicPr>
          <p:cNvPr id="64" name="Imagen 63" descr="Imagen que contiene señal, dibujo&#10;&#10;Descripción generada automáticamente">
            <a:extLst>
              <a:ext uri="{FF2B5EF4-FFF2-40B4-BE49-F238E27FC236}">
                <a16:creationId xmlns:a16="http://schemas.microsoft.com/office/drawing/2014/main" id="{335040DF-3376-254D-B9A8-A9614D2ABBB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3557" y="2757194"/>
            <a:ext cx="467718" cy="530392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CD9309D9-CA18-8E4B-BBFC-55C1B09FBA5B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664" y="2746694"/>
            <a:ext cx="620320" cy="595507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DD2C427D-EA3D-B84D-B58D-514AE958F30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2474" y="2746694"/>
            <a:ext cx="635780" cy="610349"/>
          </a:xfrm>
          <a:prstGeom prst="rect">
            <a:avLst/>
          </a:prstGeom>
        </p:spPr>
      </p:pic>
      <p:sp>
        <p:nvSpPr>
          <p:cNvPr id="73" name="Rectángulo 72">
            <a:extLst>
              <a:ext uri="{FF2B5EF4-FFF2-40B4-BE49-F238E27FC236}">
                <a16:creationId xmlns:a16="http://schemas.microsoft.com/office/drawing/2014/main" id="{D2E01FD1-02D6-FD45-AB98-584B7100ABC1}"/>
              </a:ext>
            </a:extLst>
          </p:cNvPr>
          <p:cNvSpPr/>
          <p:nvPr/>
        </p:nvSpPr>
        <p:spPr>
          <a:xfrm rot="16200000">
            <a:off x="-1349419" y="2420921"/>
            <a:ext cx="2932459" cy="2769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</a:rPr>
              <a:t>RETOS</a:t>
            </a:r>
            <a:endParaRPr lang="es-CO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78" name="Google Shape;357;p54">
            <a:extLst>
              <a:ext uri="{FF2B5EF4-FFF2-40B4-BE49-F238E27FC236}">
                <a16:creationId xmlns:a16="http://schemas.microsoft.com/office/drawing/2014/main" id="{A807627E-7206-2A40-A770-4B8DBA930462}"/>
              </a:ext>
            </a:extLst>
          </p:cNvPr>
          <p:cNvPicPr preferRelativeResize="0"/>
          <p:nvPr/>
        </p:nvPicPr>
        <p:blipFill rotWithShape="1"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361" y="216255"/>
            <a:ext cx="1075974" cy="506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772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  <p:bldP spid="51" grpId="0"/>
      <p:bldP spid="52" grpId="0"/>
      <p:bldP spid="53" grpId="0"/>
      <p:bldP spid="54" grpId="0"/>
      <p:bldP spid="73" grpId="0" animBg="1"/>
    </p:bldLst>
  </p:timing>
</p:sld>
</file>

<file path=ppt/theme/theme1.xml><?xml version="1.0" encoding="utf-8"?>
<a:theme xmlns:a="http://schemas.openxmlformats.org/drawingml/2006/main" name="Banquo templat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nquo templat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8817</TotalTime>
  <Words>1736</Words>
  <Application>Microsoft Office PowerPoint</Application>
  <PresentationFormat>On-screen Show (16:9)</PresentationFormat>
  <Paragraphs>272</Paragraphs>
  <Slides>23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Banquo template</vt:lpstr>
      <vt:lpstr>Banquo template</vt:lpstr>
      <vt:lpstr>PowerPoint Presentation</vt:lpstr>
      <vt:lpstr>AGENDA</vt:lpstr>
      <vt:lpstr>¿Qué es UN CATASTRO?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 qué es importante  para la economía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DianaR</dc:creator>
  <cp:lastModifiedBy>Diana Rocio Galindo Gonzalez</cp:lastModifiedBy>
  <cp:revision>112</cp:revision>
  <dcterms:modified xsi:type="dcterms:W3CDTF">2021-08-25T23:00:54Z</dcterms:modified>
</cp:coreProperties>
</file>